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Default Extension="jpg" ContentType="image/jpg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440" y="115265"/>
            <a:ext cx="8853119" cy="1246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95600" y="2971800"/>
            <a:ext cx="525780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2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png"/><Relationship Id="rId3" Type="http://schemas.openxmlformats.org/officeDocument/2006/relationships/image" Target="../media/image33.jpg"/><Relationship Id="rId4" Type="http://schemas.openxmlformats.org/officeDocument/2006/relationships/image" Target="../media/image34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png"/><Relationship Id="rId3" Type="http://schemas.openxmlformats.org/officeDocument/2006/relationships/image" Target="../media/image47.jpg"/><Relationship Id="rId4" Type="http://schemas.openxmlformats.org/officeDocument/2006/relationships/image" Target="../media/image4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3340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39973" y="761492"/>
            <a:ext cx="3442335" cy="124396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65">
                <a:solidFill>
                  <a:srgbClr val="FFFFFF"/>
                </a:solidFill>
              </a:rPr>
              <a:t>M</a:t>
            </a:r>
            <a:r>
              <a:rPr dirty="0" sz="4000" spc="-380">
                <a:solidFill>
                  <a:srgbClr val="FFFFFF"/>
                </a:solidFill>
              </a:rPr>
              <a:t>A</a:t>
            </a:r>
            <a:r>
              <a:rPr dirty="0" sz="4000" spc="-75">
                <a:solidFill>
                  <a:srgbClr val="FFFFFF"/>
                </a:solidFill>
              </a:rPr>
              <a:t>T</a:t>
            </a:r>
            <a:r>
              <a:rPr dirty="0" sz="4000" spc="-70">
                <a:solidFill>
                  <a:srgbClr val="FFFFFF"/>
                </a:solidFill>
              </a:rPr>
              <a:t>H</a:t>
            </a:r>
            <a:r>
              <a:rPr dirty="0" sz="4000" spc="-65">
                <a:solidFill>
                  <a:srgbClr val="FFFFFF"/>
                </a:solidFill>
              </a:rPr>
              <a:t>EM</a:t>
            </a:r>
            <a:r>
              <a:rPr dirty="0" sz="4000" spc="-380">
                <a:solidFill>
                  <a:srgbClr val="FFFFFF"/>
                </a:solidFill>
              </a:rPr>
              <a:t>A</a:t>
            </a:r>
            <a:r>
              <a:rPr dirty="0" sz="4000" spc="-75">
                <a:solidFill>
                  <a:srgbClr val="FFFFFF"/>
                </a:solidFill>
              </a:rPr>
              <a:t>T</a:t>
            </a:r>
            <a:r>
              <a:rPr dirty="0" sz="4000" spc="-65">
                <a:solidFill>
                  <a:srgbClr val="FFFFFF"/>
                </a:solidFill>
              </a:rPr>
              <a:t>I</a:t>
            </a:r>
            <a:r>
              <a:rPr dirty="0" sz="4000" spc="-60">
                <a:solidFill>
                  <a:srgbClr val="FFFFFF"/>
                </a:solidFill>
              </a:rPr>
              <a:t>C</a:t>
            </a:r>
            <a:r>
              <a:rPr dirty="0" sz="4000" spc="-5">
                <a:solidFill>
                  <a:srgbClr val="FFFFFF"/>
                </a:solidFill>
              </a:rPr>
              <a:t>S</a:t>
            </a:r>
            <a:r>
              <a:rPr dirty="0" sz="4000" spc="-130">
                <a:solidFill>
                  <a:srgbClr val="FFFFFF"/>
                </a:solidFill>
              </a:rPr>
              <a:t> </a:t>
            </a:r>
            <a:r>
              <a:rPr dirty="0" sz="4000" spc="-5">
                <a:solidFill>
                  <a:srgbClr val="FFFFFF"/>
                </a:solidFill>
              </a:rPr>
              <a:t>I</a:t>
            </a:r>
            <a:endParaRPr sz="4000"/>
          </a:p>
          <a:p>
            <a:pPr marL="12700">
              <a:lnSpc>
                <a:spcPts val="4800"/>
              </a:lnSpc>
            </a:pPr>
            <a:r>
              <a:rPr dirty="0" sz="4000" spc="-25" b="1">
                <a:solidFill>
                  <a:srgbClr val="0D0D0D"/>
                </a:solidFill>
                <a:latin typeface="Calibri"/>
                <a:cs typeface="Calibri"/>
              </a:rPr>
              <a:t>FIRST</a:t>
            </a:r>
            <a:r>
              <a:rPr dirty="0" sz="4000" spc="-11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000" spc="-35" b="1">
                <a:solidFill>
                  <a:srgbClr val="0D0D0D"/>
                </a:solidFill>
                <a:latin typeface="Calibri"/>
                <a:cs typeface="Calibri"/>
              </a:rPr>
              <a:t>SEMESTER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5600" y="2971800"/>
            <a:ext cx="5257800" cy="1828800"/>
          </a:xfrm>
          <a:prstGeom prst="rect">
            <a:avLst/>
          </a:prstGeom>
          <a:solidFill>
            <a:srgbClr val="00AF50"/>
          </a:solidFill>
        </p:spPr>
        <p:txBody>
          <a:bodyPr wrap="square" lIns="0" tIns="104775" rIns="0" bIns="0" rtlCol="0" vert="horz">
            <a:spAutoFit/>
          </a:bodyPr>
          <a:lstStyle/>
          <a:p>
            <a:pPr marL="1753235" marR="195580" indent="-1568450">
              <a:lnSpc>
                <a:spcPct val="100000"/>
              </a:lnSpc>
              <a:spcBef>
                <a:spcPts val="825"/>
              </a:spcBef>
            </a:pP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Functions</a:t>
            </a:r>
            <a:r>
              <a:rPr dirty="0" sz="4800" spc="-5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4800" spc="-1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Their </a:t>
            </a:r>
            <a:r>
              <a:rPr dirty="0" sz="4800" spc="-10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 spc="-40">
                <a:solidFill>
                  <a:srgbClr val="0D0D0D"/>
                </a:solidFill>
                <a:latin typeface="Calibri"/>
                <a:cs typeface="Calibri"/>
              </a:rPr>
              <a:t>Graphs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2416" y="2971800"/>
            <a:ext cx="1853564" cy="1231900"/>
          </a:xfrm>
          <a:prstGeom prst="rect">
            <a:avLst/>
          </a:prstGeom>
          <a:solidFill>
            <a:srgbClr val="0F243E"/>
          </a:solidFill>
        </p:spPr>
        <p:txBody>
          <a:bodyPr wrap="square" lIns="0" tIns="449580" rIns="0" bIns="0" rtlCol="0" vert="horz">
            <a:spAutoFit/>
          </a:bodyPr>
          <a:lstStyle/>
          <a:p>
            <a:pPr marL="612775">
              <a:lnSpc>
                <a:spcPct val="100000"/>
              </a:lnSpc>
              <a:spcBef>
                <a:spcPts val="3540"/>
              </a:spcBef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03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444" y="4994147"/>
            <a:ext cx="7268209" cy="830580"/>
          </a:xfrm>
          <a:prstGeom prst="rect">
            <a:avLst/>
          </a:prstGeom>
          <a:solidFill>
            <a:srgbClr val="92CDDD"/>
          </a:solidFill>
        </p:spPr>
        <p:txBody>
          <a:bodyPr wrap="square" lIns="0" tIns="26670" rIns="0" bIns="0" rtlCol="0" vert="horz">
            <a:spAutoFit/>
          </a:bodyPr>
          <a:lstStyle/>
          <a:p>
            <a:pPr marL="1583055" marR="889000" indent="-690880">
              <a:lnSpc>
                <a:spcPct val="100000"/>
              </a:lnSpc>
              <a:spcBef>
                <a:spcPts val="210"/>
              </a:spcBef>
            </a:pPr>
            <a:r>
              <a:rPr dirty="0" sz="2400" spc="-15" b="1">
                <a:latin typeface="Calibri"/>
                <a:cs typeface="Calibri"/>
              </a:rPr>
              <a:t>By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75" b="1">
                <a:latin typeface="Calibri"/>
                <a:cs typeface="Calibri"/>
              </a:rPr>
              <a:t>Dr.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Shaimaa </a:t>
            </a:r>
            <a:r>
              <a:rPr dirty="0" sz="2400" spc="-10" b="1">
                <a:latin typeface="Calibri"/>
                <a:cs typeface="Calibri"/>
              </a:rPr>
              <a:t>Amen/Material</a:t>
            </a:r>
            <a:r>
              <a:rPr dirty="0" sz="2400" spc="-5" b="1">
                <a:latin typeface="Calibri"/>
                <a:cs typeface="Calibri"/>
              </a:rPr>
              <a:t> engineering </a:t>
            </a:r>
            <a:r>
              <a:rPr dirty="0" sz="2400" spc="-5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department/1</a:t>
            </a:r>
            <a:r>
              <a:rPr dirty="0" baseline="24305" sz="2400" spc="-7" b="1">
                <a:latin typeface="Calibri"/>
                <a:cs typeface="Calibri"/>
              </a:rPr>
              <a:t>st</a:t>
            </a:r>
            <a:r>
              <a:rPr dirty="0" baseline="24305" sz="2400" spc="277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Grade/Calculus </a:t>
            </a:r>
            <a:r>
              <a:rPr dirty="0" sz="2400" b="1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178307"/>
            <a:ext cx="8501380" cy="6143625"/>
            <a:chOff x="211836" y="178307"/>
            <a:chExt cx="8501380" cy="61436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836" y="178307"/>
              <a:ext cx="8500872" cy="614324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2180" y="188975"/>
              <a:ext cx="2391155" cy="223266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59195" y="3284219"/>
              <a:ext cx="2895600" cy="151333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3547" y="268224"/>
            <a:ext cx="8720455" cy="6266815"/>
            <a:chOff x="193547" y="268224"/>
            <a:chExt cx="8720455" cy="62668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3547" y="268224"/>
              <a:ext cx="8720328" cy="626668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8251" y="620268"/>
              <a:ext cx="2209800" cy="16565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3471" y="2708147"/>
              <a:ext cx="2354579" cy="12252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209549"/>
            <a:ext cx="8533765" cy="2329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3995" indent="-153035">
              <a:lnSpc>
                <a:spcPct val="100000"/>
              </a:lnSpc>
              <a:spcBef>
                <a:spcPts val="95"/>
              </a:spcBef>
              <a:buSzPct val="78571"/>
              <a:buFont typeface="Calibri"/>
              <a:buChar char="•"/>
              <a:tabLst>
                <a:tab pos="214629" algn="l"/>
              </a:tabLst>
            </a:pPr>
            <a:r>
              <a:rPr dirty="0" sz="2800" spc="-15" b="1">
                <a:latin typeface="Calibri"/>
                <a:cs typeface="Calibri"/>
              </a:rPr>
              <a:t>The</a:t>
            </a:r>
            <a:r>
              <a:rPr dirty="0" sz="2800" spc="-5" b="1">
                <a:latin typeface="Calibri"/>
                <a:cs typeface="Calibri"/>
              </a:rPr>
              <a:t> </a:t>
            </a:r>
            <a:r>
              <a:rPr dirty="0" sz="2800" spc="-45" b="1">
                <a:latin typeface="Calibri"/>
                <a:cs typeface="Calibri"/>
              </a:rPr>
              <a:t>Greatest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and</a:t>
            </a:r>
            <a:r>
              <a:rPr dirty="0" sz="2800" spc="-20" b="1">
                <a:latin typeface="Calibri"/>
                <a:cs typeface="Calibri"/>
              </a:rPr>
              <a:t> Least</a:t>
            </a:r>
            <a:r>
              <a:rPr dirty="0" sz="2800" spc="20" b="1">
                <a:latin typeface="Calibri"/>
                <a:cs typeface="Calibri"/>
              </a:rPr>
              <a:t> </a:t>
            </a:r>
            <a:r>
              <a:rPr dirty="0" sz="2800" spc="-40" b="1">
                <a:latin typeface="Calibri"/>
                <a:cs typeface="Calibri"/>
              </a:rPr>
              <a:t>Integer</a:t>
            </a:r>
            <a:r>
              <a:rPr dirty="0" sz="2800" spc="18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Calibri"/>
              <a:cs typeface="Calibri"/>
            </a:endParaRPr>
          </a:p>
          <a:p>
            <a:pPr marL="12700" marR="5080" indent="126364">
              <a:lnSpc>
                <a:spcPct val="77000"/>
              </a:lnSpc>
              <a:spcBef>
                <a:spcPts val="5"/>
              </a:spcBef>
              <a:tabLst>
                <a:tab pos="2296160" algn="l"/>
                <a:tab pos="4583430" algn="l"/>
              </a:tabLst>
            </a:pP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-6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whose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value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any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nu</a:t>
            </a:r>
            <a:r>
              <a:rPr dirty="0" sz="2400" spc="-20">
                <a:latin typeface="Times New Roman"/>
                <a:cs typeface="Times New Roman"/>
              </a:rPr>
              <a:t>m</a:t>
            </a:r>
            <a:r>
              <a:rPr dirty="0" sz="2400">
                <a:latin typeface="Times New Roman"/>
                <a:cs typeface="Times New Roman"/>
              </a:rPr>
              <a:t>ber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</a:t>
            </a:r>
            <a:r>
              <a:rPr dirty="0" sz="2500" spc="185" i="1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500" spc="-80" i="1">
                <a:latin typeface="Times New Roman"/>
                <a:cs typeface="Times New Roman"/>
              </a:rPr>
              <a:t>g</a:t>
            </a:r>
            <a:r>
              <a:rPr dirty="0" sz="2500" spc="-175" i="1">
                <a:latin typeface="Times New Roman"/>
                <a:cs typeface="Times New Roman"/>
              </a:rPr>
              <a:t>r</a:t>
            </a:r>
            <a:r>
              <a:rPr dirty="0" sz="2500" spc="-85" i="1">
                <a:latin typeface="Times New Roman"/>
                <a:cs typeface="Times New Roman"/>
              </a:rPr>
              <a:t>e</a:t>
            </a:r>
            <a:r>
              <a:rPr dirty="0" sz="2500" spc="-80" i="1">
                <a:latin typeface="Times New Roman"/>
                <a:cs typeface="Times New Roman"/>
              </a:rPr>
              <a:t>a</a:t>
            </a:r>
            <a:r>
              <a:rPr dirty="0" sz="2500" spc="-75" i="1">
                <a:latin typeface="Times New Roman"/>
                <a:cs typeface="Times New Roman"/>
              </a:rPr>
              <a:t>t</a:t>
            </a:r>
            <a:r>
              <a:rPr dirty="0" sz="2500" spc="-85" i="1">
                <a:latin typeface="Times New Roman"/>
                <a:cs typeface="Times New Roman"/>
              </a:rPr>
              <a:t>e</a:t>
            </a:r>
            <a:r>
              <a:rPr dirty="0" sz="2500" spc="-75" i="1">
                <a:latin typeface="Times New Roman"/>
                <a:cs typeface="Times New Roman"/>
              </a:rPr>
              <a:t>s</a:t>
            </a:r>
            <a:r>
              <a:rPr dirty="0" sz="2500" spc="-5" i="1">
                <a:latin typeface="Times New Roman"/>
                <a:cs typeface="Times New Roman"/>
              </a:rPr>
              <a:t>t</a:t>
            </a:r>
            <a:r>
              <a:rPr dirty="0" sz="2500" spc="-125" i="1">
                <a:latin typeface="Times New Roman"/>
                <a:cs typeface="Times New Roman"/>
              </a:rPr>
              <a:t> </a:t>
            </a:r>
            <a:r>
              <a:rPr dirty="0" sz="2500" spc="-65" i="1">
                <a:latin typeface="Times New Roman"/>
                <a:cs typeface="Times New Roman"/>
              </a:rPr>
              <a:t>int</a:t>
            </a:r>
            <a:r>
              <a:rPr dirty="0" sz="2500" spc="-70" i="1">
                <a:latin typeface="Times New Roman"/>
                <a:cs typeface="Times New Roman"/>
              </a:rPr>
              <a:t>e</a:t>
            </a:r>
            <a:r>
              <a:rPr dirty="0" sz="2500" spc="-65" i="1">
                <a:latin typeface="Times New Roman"/>
                <a:cs typeface="Times New Roman"/>
              </a:rPr>
              <a:t>g</a:t>
            </a:r>
            <a:r>
              <a:rPr dirty="0" sz="2500" spc="-70" i="1">
                <a:latin typeface="Times New Roman"/>
                <a:cs typeface="Times New Roman"/>
              </a:rPr>
              <a:t>e</a:t>
            </a:r>
            <a:r>
              <a:rPr dirty="0" sz="2500" spc="-5" i="1">
                <a:latin typeface="Times New Roman"/>
                <a:cs typeface="Times New Roman"/>
              </a:rPr>
              <a:t>r</a:t>
            </a:r>
            <a:r>
              <a:rPr dirty="0" sz="2500" spc="-180" i="1">
                <a:latin typeface="Times New Roman"/>
                <a:cs typeface="Times New Roman"/>
              </a:rPr>
              <a:t> </a:t>
            </a:r>
            <a:r>
              <a:rPr dirty="0" sz="2500" spc="-40" i="1">
                <a:latin typeface="Times New Roman"/>
                <a:cs typeface="Times New Roman"/>
              </a:rPr>
              <a:t>l</a:t>
            </a:r>
            <a:r>
              <a:rPr dirty="0" sz="2500" spc="-45" i="1">
                <a:latin typeface="Times New Roman"/>
                <a:cs typeface="Times New Roman"/>
              </a:rPr>
              <a:t>e</a:t>
            </a:r>
            <a:r>
              <a:rPr dirty="0" sz="2500" spc="-40" i="1">
                <a:latin typeface="Times New Roman"/>
                <a:cs typeface="Times New Roman"/>
              </a:rPr>
              <a:t>s</a:t>
            </a:r>
            <a:r>
              <a:rPr dirty="0" sz="2500" spc="-5" i="1">
                <a:latin typeface="Times New Roman"/>
                <a:cs typeface="Times New Roman"/>
              </a:rPr>
              <a:t>s </a:t>
            </a:r>
            <a:r>
              <a:rPr dirty="0" sz="2500" spc="-5" i="1">
                <a:latin typeface="Times New Roman"/>
                <a:cs typeface="Times New Roman"/>
              </a:rPr>
              <a:t> </a:t>
            </a:r>
            <a:r>
              <a:rPr dirty="0" sz="2500" spc="-70" i="1">
                <a:latin typeface="Times New Roman"/>
                <a:cs typeface="Times New Roman"/>
              </a:rPr>
              <a:t>than</a:t>
            </a:r>
            <a:r>
              <a:rPr dirty="0" sz="2500" spc="-135" i="1">
                <a:latin typeface="Times New Roman"/>
                <a:cs typeface="Times New Roman"/>
              </a:rPr>
              <a:t> </a:t>
            </a:r>
            <a:r>
              <a:rPr dirty="0" sz="2500" spc="-60" i="1">
                <a:latin typeface="Times New Roman"/>
                <a:cs typeface="Times New Roman"/>
              </a:rPr>
              <a:t>or</a:t>
            </a:r>
            <a:r>
              <a:rPr dirty="0" sz="2500" spc="-225" i="1">
                <a:latin typeface="Times New Roman"/>
                <a:cs typeface="Times New Roman"/>
              </a:rPr>
              <a:t> </a:t>
            </a:r>
            <a:r>
              <a:rPr dirty="0" sz="2500" spc="-65" i="1">
                <a:latin typeface="Times New Roman"/>
                <a:cs typeface="Times New Roman"/>
              </a:rPr>
              <a:t>equal</a:t>
            </a:r>
            <a:r>
              <a:rPr dirty="0" sz="2500" spc="40" i="1">
                <a:latin typeface="Times New Roman"/>
                <a:cs typeface="Times New Roman"/>
              </a:rPr>
              <a:t> </a:t>
            </a:r>
            <a:r>
              <a:rPr dirty="0" sz="2500" spc="-20" i="1">
                <a:latin typeface="Times New Roman"/>
                <a:cs typeface="Times New Roman"/>
              </a:rPr>
              <a:t>to</a:t>
            </a:r>
            <a:r>
              <a:rPr dirty="0" sz="2500" spc="-55" i="1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	</a:t>
            </a:r>
            <a:r>
              <a:rPr dirty="0" sz="2400" spc="-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called the </a:t>
            </a:r>
            <a:r>
              <a:rPr dirty="0" sz="2400" spc="-20" b="1">
                <a:latin typeface="Times New Roman"/>
                <a:cs typeface="Times New Roman"/>
              </a:rPr>
              <a:t>greatest </a:t>
            </a:r>
            <a:r>
              <a:rPr dirty="0" sz="2400" b="1">
                <a:latin typeface="Times New Roman"/>
                <a:cs typeface="Times New Roman"/>
              </a:rPr>
              <a:t>integer </a:t>
            </a:r>
            <a:r>
              <a:rPr dirty="0" sz="2400" spc="-5" b="1">
                <a:latin typeface="Times New Roman"/>
                <a:cs typeface="Times New Roman"/>
              </a:rPr>
              <a:t>function, </a:t>
            </a:r>
            <a:r>
              <a:rPr dirty="0" sz="2400">
                <a:latin typeface="Times New Roman"/>
                <a:cs typeface="Times New Roman"/>
              </a:rPr>
              <a:t>It </a:t>
            </a:r>
            <a:r>
              <a:rPr dirty="0" sz="2400" spc="-5">
                <a:latin typeface="Times New Roman"/>
                <a:cs typeface="Times New Roman"/>
              </a:rPr>
              <a:t>is </a:t>
            </a:r>
            <a:r>
              <a:rPr dirty="0" sz="2400">
                <a:latin typeface="Times New Roman"/>
                <a:cs typeface="Times New Roman"/>
              </a:rPr>
              <a:t> denoted,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Times New Roman"/>
                <a:cs typeface="Times New Roman"/>
              </a:rPr>
              <a:t>[</a:t>
            </a:r>
            <a:r>
              <a:rPr dirty="0" sz="2500" spc="10" i="1">
                <a:latin typeface="Times New Roman"/>
                <a:cs typeface="Times New Roman"/>
              </a:rPr>
              <a:t>x</a:t>
            </a:r>
            <a:r>
              <a:rPr dirty="0" sz="2400" spc="10">
                <a:latin typeface="Times New Roman"/>
                <a:cs typeface="Times New Roman"/>
              </a:rPr>
              <a:t>]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 [[</a:t>
            </a:r>
            <a:r>
              <a:rPr dirty="0" sz="2500" i="1">
                <a:latin typeface="Times New Roman"/>
                <a:cs typeface="Times New Roman"/>
              </a:rPr>
              <a:t>x</a:t>
            </a:r>
            <a:r>
              <a:rPr dirty="0" sz="2400">
                <a:latin typeface="Times New Roman"/>
                <a:cs typeface="Times New Roman"/>
              </a:rPr>
              <a:t>]]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int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500" spc="10" i="1">
                <a:latin typeface="Times New Roman"/>
                <a:cs typeface="Times New Roman"/>
              </a:rPr>
              <a:t>x</a:t>
            </a:r>
            <a:r>
              <a:rPr dirty="0" sz="2400" spc="10">
                <a:latin typeface="Times New Roman"/>
                <a:cs typeface="Times New Roman"/>
              </a:rPr>
              <a:t>.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Figure	</a:t>
            </a:r>
            <a:r>
              <a:rPr dirty="0" sz="2400" spc="-5">
                <a:latin typeface="Times New Roman"/>
                <a:cs typeface="Times New Roman"/>
              </a:rPr>
              <a:t>shows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03200">
              <a:lnSpc>
                <a:spcPct val="100000"/>
              </a:lnSpc>
              <a:spcBef>
                <a:spcPts val="2405"/>
              </a:spcBef>
              <a:tabLst>
                <a:tab pos="1530350" algn="l"/>
                <a:tab pos="2922270" algn="l"/>
                <a:tab pos="4185920" algn="l"/>
                <a:tab pos="5323205" algn="l"/>
              </a:tabLst>
            </a:pPr>
            <a:r>
              <a:rPr dirty="0" sz="2000">
                <a:latin typeface="Times New Roman"/>
                <a:cs typeface="Times New Roman"/>
              </a:rPr>
              <a:t>[2.4]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	[ 1.9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,	[ 0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 ,	[ 2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2,	[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0.2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029" y="4290822"/>
            <a:ext cx="8127365" cy="100647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 marR="5080" indent="190500">
              <a:lnSpc>
                <a:spcPct val="77200"/>
              </a:lnSpc>
              <a:spcBef>
                <a:spcPts val="780"/>
              </a:spcBef>
            </a:pP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whose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value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any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nu</a:t>
            </a:r>
            <a:r>
              <a:rPr dirty="0" sz="2400" spc="-20">
                <a:latin typeface="Times New Roman"/>
                <a:cs typeface="Times New Roman"/>
              </a:rPr>
              <a:t>m</a:t>
            </a:r>
            <a:r>
              <a:rPr dirty="0" sz="2400">
                <a:latin typeface="Times New Roman"/>
                <a:cs typeface="Times New Roman"/>
              </a:rPr>
              <a:t>ber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</a:t>
            </a:r>
            <a:r>
              <a:rPr dirty="0" sz="2500" spc="175" i="1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500" spc="-55" i="1">
                <a:latin typeface="Times New Roman"/>
                <a:cs typeface="Times New Roman"/>
              </a:rPr>
              <a:t>s</a:t>
            </a:r>
            <a:r>
              <a:rPr dirty="0" sz="2500" spc="-55" i="1">
                <a:latin typeface="Times New Roman"/>
                <a:cs typeface="Times New Roman"/>
              </a:rPr>
              <a:t>m</a:t>
            </a:r>
            <a:r>
              <a:rPr dirty="0" sz="2500" spc="-55" i="1">
                <a:latin typeface="Times New Roman"/>
                <a:cs typeface="Times New Roman"/>
              </a:rPr>
              <a:t>a</a:t>
            </a:r>
            <a:r>
              <a:rPr dirty="0" sz="2500" spc="-50" i="1">
                <a:latin typeface="Times New Roman"/>
                <a:cs typeface="Times New Roman"/>
              </a:rPr>
              <a:t>ll</a:t>
            </a:r>
            <a:r>
              <a:rPr dirty="0" sz="2500" spc="-60" i="1">
                <a:latin typeface="Times New Roman"/>
                <a:cs typeface="Times New Roman"/>
              </a:rPr>
              <a:t>e</a:t>
            </a:r>
            <a:r>
              <a:rPr dirty="0" sz="2500" spc="-55" i="1">
                <a:latin typeface="Times New Roman"/>
                <a:cs typeface="Times New Roman"/>
              </a:rPr>
              <a:t>s</a:t>
            </a:r>
            <a:r>
              <a:rPr dirty="0" sz="2500" spc="-5" i="1">
                <a:latin typeface="Times New Roman"/>
                <a:cs typeface="Times New Roman"/>
              </a:rPr>
              <a:t>t</a:t>
            </a:r>
            <a:r>
              <a:rPr dirty="0" sz="2500" spc="-145" i="1">
                <a:latin typeface="Times New Roman"/>
                <a:cs typeface="Times New Roman"/>
              </a:rPr>
              <a:t> </a:t>
            </a:r>
            <a:r>
              <a:rPr dirty="0" sz="2500" spc="-65" i="1">
                <a:latin typeface="Times New Roman"/>
                <a:cs typeface="Times New Roman"/>
              </a:rPr>
              <a:t>int</a:t>
            </a:r>
            <a:r>
              <a:rPr dirty="0" sz="2500" spc="-70" i="1">
                <a:latin typeface="Times New Roman"/>
                <a:cs typeface="Times New Roman"/>
              </a:rPr>
              <a:t>e</a:t>
            </a:r>
            <a:r>
              <a:rPr dirty="0" sz="2500" spc="-65" i="1">
                <a:latin typeface="Times New Roman"/>
                <a:cs typeface="Times New Roman"/>
              </a:rPr>
              <a:t>g</a:t>
            </a:r>
            <a:r>
              <a:rPr dirty="0" sz="2500" spc="-70" i="1">
                <a:latin typeface="Times New Roman"/>
                <a:cs typeface="Times New Roman"/>
              </a:rPr>
              <a:t>e</a:t>
            </a:r>
            <a:r>
              <a:rPr dirty="0" sz="2500" spc="-5" i="1">
                <a:latin typeface="Times New Roman"/>
                <a:cs typeface="Times New Roman"/>
              </a:rPr>
              <a:t>r </a:t>
            </a:r>
            <a:r>
              <a:rPr dirty="0" sz="2500" spc="-5" i="1">
                <a:latin typeface="Times New Roman"/>
                <a:cs typeface="Times New Roman"/>
              </a:rPr>
              <a:t> </a:t>
            </a:r>
            <a:r>
              <a:rPr dirty="0" sz="2500" spc="-100" i="1">
                <a:latin typeface="Times New Roman"/>
                <a:cs typeface="Times New Roman"/>
              </a:rPr>
              <a:t>g</a:t>
            </a:r>
            <a:r>
              <a:rPr dirty="0" sz="2500" spc="-200" i="1">
                <a:latin typeface="Times New Roman"/>
                <a:cs typeface="Times New Roman"/>
              </a:rPr>
              <a:t>r</a:t>
            </a:r>
            <a:r>
              <a:rPr dirty="0" sz="2500" spc="-105" i="1">
                <a:latin typeface="Times New Roman"/>
                <a:cs typeface="Times New Roman"/>
              </a:rPr>
              <a:t>e</a:t>
            </a:r>
            <a:r>
              <a:rPr dirty="0" sz="2500" spc="-100" i="1">
                <a:latin typeface="Times New Roman"/>
                <a:cs typeface="Times New Roman"/>
              </a:rPr>
              <a:t>at</a:t>
            </a:r>
            <a:r>
              <a:rPr dirty="0" sz="2500" spc="-105" i="1">
                <a:latin typeface="Times New Roman"/>
                <a:cs typeface="Times New Roman"/>
              </a:rPr>
              <a:t>e</a:t>
            </a:r>
            <a:r>
              <a:rPr dirty="0" sz="2500" spc="-5" i="1">
                <a:latin typeface="Times New Roman"/>
                <a:cs typeface="Times New Roman"/>
              </a:rPr>
              <a:t>r</a:t>
            </a:r>
            <a:r>
              <a:rPr dirty="0" sz="2500" spc="-200" i="1">
                <a:latin typeface="Times New Roman"/>
                <a:cs typeface="Times New Roman"/>
              </a:rPr>
              <a:t> </a:t>
            </a:r>
            <a:r>
              <a:rPr dirty="0" sz="2500" spc="-90" i="1">
                <a:latin typeface="Times New Roman"/>
                <a:cs typeface="Times New Roman"/>
              </a:rPr>
              <a:t>tha</a:t>
            </a:r>
            <a:r>
              <a:rPr dirty="0" sz="2500" spc="-5" i="1">
                <a:latin typeface="Times New Roman"/>
                <a:cs typeface="Times New Roman"/>
              </a:rPr>
              <a:t>n</a:t>
            </a:r>
            <a:r>
              <a:rPr dirty="0" sz="2500" spc="-135" i="1">
                <a:latin typeface="Times New Roman"/>
                <a:cs typeface="Times New Roman"/>
              </a:rPr>
              <a:t> </a:t>
            </a:r>
            <a:r>
              <a:rPr dirty="0" sz="2500" spc="-114" i="1">
                <a:latin typeface="Times New Roman"/>
                <a:cs typeface="Times New Roman"/>
              </a:rPr>
              <a:t>o</a:t>
            </a:r>
            <a:r>
              <a:rPr dirty="0" sz="2500" spc="-5" i="1">
                <a:latin typeface="Times New Roman"/>
                <a:cs typeface="Times New Roman"/>
              </a:rPr>
              <a:t>r</a:t>
            </a:r>
            <a:r>
              <a:rPr dirty="0" sz="2500" spc="-229" i="1">
                <a:latin typeface="Times New Roman"/>
                <a:cs typeface="Times New Roman"/>
              </a:rPr>
              <a:t> </a:t>
            </a:r>
            <a:r>
              <a:rPr dirty="0" sz="2500" spc="-85" i="1">
                <a:latin typeface="Times New Roman"/>
                <a:cs typeface="Times New Roman"/>
              </a:rPr>
              <a:t>e</a:t>
            </a:r>
            <a:r>
              <a:rPr dirty="0" sz="2500" spc="-80" i="1">
                <a:latin typeface="Times New Roman"/>
                <a:cs typeface="Times New Roman"/>
              </a:rPr>
              <a:t>qua</a:t>
            </a:r>
            <a:r>
              <a:rPr dirty="0" sz="2500" spc="-5" i="1">
                <a:latin typeface="Times New Roman"/>
                <a:cs typeface="Times New Roman"/>
              </a:rPr>
              <a:t>l</a:t>
            </a:r>
            <a:r>
              <a:rPr dirty="0" sz="2500" spc="-145" i="1">
                <a:latin typeface="Times New Roman"/>
                <a:cs typeface="Times New Roman"/>
              </a:rPr>
              <a:t> </a:t>
            </a:r>
            <a:r>
              <a:rPr dirty="0" sz="2500" spc="-40" i="1">
                <a:latin typeface="Times New Roman"/>
                <a:cs typeface="Times New Roman"/>
              </a:rPr>
              <a:t>t</a:t>
            </a:r>
            <a:r>
              <a:rPr dirty="0" sz="2500" spc="-5" i="1">
                <a:latin typeface="Times New Roman"/>
                <a:cs typeface="Times New Roman"/>
              </a:rPr>
              <a:t>o</a:t>
            </a:r>
            <a:r>
              <a:rPr dirty="0" sz="2500" spc="-75" i="1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</a:t>
            </a:r>
            <a:r>
              <a:rPr dirty="0" sz="2500" spc="17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</a:t>
            </a:r>
            <a:r>
              <a:rPr dirty="0" sz="2400" spc="5">
                <a:latin typeface="Times New Roman"/>
                <a:cs typeface="Times New Roman"/>
              </a:rPr>
              <a:t>a</a:t>
            </a:r>
            <a:r>
              <a:rPr dirty="0" sz="2400">
                <a:latin typeface="Times New Roman"/>
                <a:cs typeface="Times New Roman"/>
              </a:rPr>
              <a:t>l</a:t>
            </a:r>
            <a:r>
              <a:rPr dirty="0" sz="2400" spc="5">
                <a:latin typeface="Times New Roman"/>
                <a:cs typeface="Times New Roman"/>
              </a:rPr>
              <a:t>l</a:t>
            </a:r>
            <a:r>
              <a:rPr dirty="0" sz="2400">
                <a:latin typeface="Times New Roman"/>
                <a:cs typeface="Times New Roman"/>
              </a:rPr>
              <a:t>ed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least</a:t>
            </a:r>
            <a:r>
              <a:rPr dirty="0" sz="2400" spc="-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integer</a:t>
            </a:r>
            <a:r>
              <a:rPr dirty="0" sz="2400" spc="-6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function</a:t>
            </a:r>
            <a:r>
              <a:rPr dirty="0" sz="2400" spc="-2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838835">
              <a:lnSpc>
                <a:spcPct val="100000"/>
              </a:lnSpc>
              <a:spcBef>
                <a:spcPts val="10"/>
              </a:spcBef>
              <a:tabLst>
                <a:tab pos="2207260" algn="l"/>
                <a:tab pos="3768090" algn="l"/>
                <a:tab pos="5199380" algn="l"/>
              </a:tabLst>
            </a:pPr>
            <a:r>
              <a:rPr dirty="0" sz="2000">
                <a:latin typeface="Times New Roman"/>
                <a:cs typeface="Times New Roman"/>
              </a:rPr>
              <a:t>[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-2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- 2,	[ -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1.2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-2,	[ -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0,3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]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1	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4572000"/>
            <a:ext cx="2351531" cy="211531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7064" y="1341119"/>
            <a:ext cx="2593847" cy="21640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762" y="464629"/>
            <a:ext cx="9153525" cy="1838325"/>
            <a:chOff x="-4762" y="464629"/>
            <a:chExt cx="9153525" cy="1838325"/>
          </a:xfrm>
        </p:grpSpPr>
        <p:sp>
          <p:nvSpPr>
            <p:cNvPr id="3" name="object 3"/>
            <p:cNvSpPr/>
            <p:nvPr/>
          </p:nvSpPr>
          <p:spPr>
            <a:xfrm>
              <a:off x="0" y="469391"/>
              <a:ext cx="9144000" cy="1828800"/>
            </a:xfrm>
            <a:custGeom>
              <a:avLst/>
              <a:gdLst/>
              <a:ahLst/>
              <a:cxnLst/>
              <a:rect l="l" t="t" r="r" b="b"/>
              <a:pathLst>
                <a:path w="9144000" h="1828800">
                  <a:moveTo>
                    <a:pt x="91440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9144000" y="18288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30859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469391"/>
              <a:ext cx="9144000" cy="1828800"/>
            </a:xfrm>
            <a:custGeom>
              <a:avLst/>
              <a:gdLst/>
              <a:ahLst/>
              <a:cxnLst/>
              <a:rect l="l" t="t" r="r" b="b"/>
              <a:pathLst>
                <a:path w="9144000" h="1828800">
                  <a:moveTo>
                    <a:pt x="0" y="1828800"/>
                  </a:moveTo>
                  <a:lnTo>
                    <a:pt x="9144000" y="1828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9525">
              <a:solidFill>
                <a:srgbClr val="30859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2839973" y="761492"/>
            <a:ext cx="3442335" cy="1243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4930">
              <a:lnSpc>
                <a:spcPts val="4800"/>
              </a:lnSpc>
              <a:spcBef>
                <a:spcPts val="95"/>
              </a:spcBef>
            </a:pP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7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4000" spc="-38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4000" spc="-7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4000" spc="-6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4000" spc="-6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4000" spc="-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4000" spc="-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ts val="4800"/>
              </a:lnSpc>
            </a:pPr>
            <a:r>
              <a:rPr dirty="0" sz="4000" spc="-25" b="1">
                <a:solidFill>
                  <a:srgbClr val="0D0D0D"/>
                </a:solidFill>
                <a:latin typeface="Calibri"/>
                <a:cs typeface="Calibri"/>
              </a:rPr>
              <a:t>FIRST</a:t>
            </a:r>
            <a:r>
              <a:rPr dirty="0" sz="4000" spc="-114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000" spc="-35" b="1">
                <a:solidFill>
                  <a:srgbClr val="0D0D0D"/>
                </a:solidFill>
                <a:latin typeface="Calibri"/>
                <a:cs typeface="Calibri"/>
              </a:rPr>
              <a:t>SEMESTER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5600" y="2971800"/>
            <a:ext cx="5257800" cy="1828800"/>
          </a:xfrm>
          <a:prstGeom prst="rect">
            <a:avLst/>
          </a:prstGeom>
          <a:solidFill>
            <a:srgbClr val="B3A1C6"/>
          </a:solidFill>
        </p:spPr>
        <p:txBody>
          <a:bodyPr wrap="square" lIns="0" tIns="104775" rIns="0" bIns="0" rtlCol="0" vert="horz">
            <a:spAutoFit/>
          </a:bodyPr>
          <a:lstStyle/>
          <a:p>
            <a:pPr marL="1753235" marR="195580" indent="-1568450">
              <a:lnSpc>
                <a:spcPct val="100000"/>
              </a:lnSpc>
              <a:spcBef>
                <a:spcPts val="825"/>
              </a:spcBef>
            </a:pP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Functions</a:t>
            </a:r>
            <a:r>
              <a:rPr dirty="0" sz="4800" spc="-5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>
                <a:solidFill>
                  <a:srgbClr val="0D0D0D"/>
                </a:solidFill>
                <a:latin typeface="Calibri"/>
                <a:cs typeface="Calibri"/>
              </a:rPr>
              <a:t>and</a:t>
            </a:r>
            <a:r>
              <a:rPr dirty="0" sz="4800" spc="-1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 spc="-5">
                <a:solidFill>
                  <a:srgbClr val="0D0D0D"/>
                </a:solidFill>
                <a:latin typeface="Calibri"/>
                <a:cs typeface="Calibri"/>
              </a:rPr>
              <a:t>Their </a:t>
            </a:r>
            <a:r>
              <a:rPr dirty="0" sz="4800" spc="-10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4800" spc="-40">
                <a:solidFill>
                  <a:srgbClr val="0D0D0D"/>
                </a:solidFill>
                <a:latin typeface="Calibri"/>
                <a:cs typeface="Calibri"/>
              </a:rPr>
              <a:t>Graphs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5444" y="2971800"/>
            <a:ext cx="2010410" cy="1252855"/>
          </a:xfrm>
          <a:prstGeom prst="rect">
            <a:avLst/>
          </a:prstGeom>
          <a:solidFill>
            <a:srgbClr val="5F497A"/>
          </a:solidFill>
        </p:spPr>
        <p:txBody>
          <a:bodyPr wrap="square" lIns="0" tIns="470534" rIns="0" bIns="0" rtlCol="0" vert="horz">
            <a:spAutoFit/>
          </a:bodyPr>
          <a:lstStyle/>
          <a:p>
            <a:pPr algn="ctr" marR="20955">
              <a:lnSpc>
                <a:spcPct val="100000"/>
              </a:lnSpc>
              <a:spcBef>
                <a:spcPts val="3704"/>
              </a:spcBef>
            </a:pPr>
            <a:r>
              <a:rPr dirty="0" sz="480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5444" y="4994147"/>
            <a:ext cx="7268209" cy="830580"/>
          </a:xfrm>
          <a:prstGeom prst="rect">
            <a:avLst/>
          </a:prstGeom>
          <a:solidFill>
            <a:srgbClr val="D6E3BC"/>
          </a:solidFill>
        </p:spPr>
        <p:txBody>
          <a:bodyPr wrap="square" lIns="0" tIns="26670" rIns="0" bIns="0" rtlCol="0" vert="horz">
            <a:spAutoFit/>
          </a:bodyPr>
          <a:lstStyle/>
          <a:p>
            <a:pPr marL="1583055" marR="889000" indent="-690880">
              <a:lnSpc>
                <a:spcPct val="100000"/>
              </a:lnSpc>
              <a:spcBef>
                <a:spcPts val="210"/>
              </a:spcBef>
            </a:pPr>
            <a:r>
              <a:rPr dirty="0" sz="2400" spc="-15" b="1">
                <a:latin typeface="Calibri"/>
                <a:cs typeface="Calibri"/>
              </a:rPr>
              <a:t>By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75" b="1">
                <a:latin typeface="Calibri"/>
                <a:cs typeface="Calibri"/>
              </a:rPr>
              <a:t>Dr.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Shaimaa </a:t>
            </a:r>
            <a:r>
              <a:rPr dirty="0" sz="2400" spc="-10" b="1">
                <a:latin typeface="Calibri"/>
                <a:cs typeface="Calibri"/>
              </a:rPr>
              <a:t>Amen/Material</a:t>
            </a:r>
            <a:r>
              <a:rPr dirty="0" sz="2400" spc="-5" b="1">
                <a:latin typeface="Calibri"/>
                <a:cs typeface="Calibri"/>
              </a:rPr>
              <a:t> engineering </a:t>
            </a:r>
            <a:r>
              <a:rPr dirty="0" sz="2400" spc="-5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department/1</a:t>
            </a:r>
            <a:r>
              <a:rPr dirty="0" baseline="24305" sz="2400" spc="-7" b="1">
                <a:latin typeface="Calibri"/>
                <a:cs typeface="Calibri"/>
              </a:rPr>
              <a:t>st</a:t>
            </a:r>
            <a:r>
              <a:rPr dirty="0" baseline="24305" sz="2400" spc="277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Grade/Calculus </a:t>
            </a:r>
            <a:r>
              <a:rPr dirty="0" sz="2400" b="1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4350" y="111056"/>
            <a:ext cx="8453755" cy="161163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90500" indent="-178435">
              <a:lnSpc>
                <a:spcPct val="100000"/>
              </a:lnSpc>
              <a:spcBef>
                <a:spcPts val="600"/>
              </a:spcBef>
              <a:buSzPct val="92857"/>
              <a:buFont typeface="Calibri"/>
              <a:buChar char="•"/>
              <a:tabLst>
                <a:tab pos="191135" algn="l"/>
              </a:tabLst>
            </a:pPr>
            <a:r>
              <a:rPr dirty="0" sz="2800" spc="-45" b="1">
                <a:latin typeface="Calibri"/>
                <a:cs typeface="Calibri"/>
              </a:rPr>
              <a:t>Types</a:t>
            </a:r>
            <a:r>
              <a:rPr dirty="0" sz="2800" spc="-5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of</a:t>
            </a:r>
            <a:r>
              <a:rPr dirty="0" sz="2800" spc="40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82550" indent="-62865">
              <a:lnSpc>
                <a:spcPct val="100000"/>
              </a:lnSpc>
              <a:spcBef>
                <a:spcPts val="380"/>
              </a:spcBef>
            </a:pPr>
            <a:r>
              <a:rPr dirty="0" sz="2000">
                <a:latin typeface="Times New Roman"/>
                <a:cs typeface="Times New Roman"/>
              </a:rPr>
              <a:t>1.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Linear</a:t>
            </a:r>
            <a:r>
              <a:rPr dirty="0" sz="2000" spc="-114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Functions:</a:t>
            </a:r>
            <a:r>
              <a:rPr dirty="0" sz="2000" spc="-65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2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form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100" spc="10" i="1">
                <a:latin typeface="Times New Roman"/>
                <a:cs typeface="Times New Roman"/>
              </a:rPr>
              <a:t>f(x)</a:t>
            </a:r>
            <a:r>
              <a:rPr dirty="0" sz="2100" spc="-20" i="1">
                <a:latin typeface="Times New Roman"/>
                <a:cs typeface="Times New Roman"/>
              </a:rPr>
              <a:t> </a:t>
            </a:r>
            <a:r>
              <a:rPr dirty="0" sz="2100" spc="-5" i="1">
                <a:latin typeface="Times New Roman"/>
                <a:cs typeface="Times New Roman"/>
              </a:rPr>
              <a:t>=mx</a:t>
            </a:r>
            <a:r>
              <a:rPr dirty="0" sz="2100" spc="20" i="1">
                <a:latin typeface="Times New Roman"/>
                <a:cs typeface="Times New Roman"/>
              </a:rPr>
              <a:t> </a:t>
            </a:r>
            <a:r>
              <a:rPr dirty="0" sz="2100" spc="-10" i="1">
                <a:latin typeface="Times New Roman"/>
                <a:cs typeface="Times New Roman"/>
              </a:rPr>
              <a:t>+b</a:t>
            </a:r>
            <a:r>
              <a:rPr dirty="0" sz="2100" spc="-75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for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constants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100" spc="-5" i="1">
                <a:latin typeface="Times New Roman"/>
                <a:cs typeface="Times New Roman"/>
              </a:rPr>
              <a:t>m</a:t>
            </a:r>
            <a:r>
              <a:rPr dirty="0" sz="2100" spc="15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100" spc="-10" i="1">
                <a:latin typeface="Times New Roman"/>
                <a:cs typeface="Times New Roman"/>
              </a:rPr>
              <a:t>b</a:t>
            </a:r>
            <a:r>
              <a:rPr dirty="0" sz="2000" spc="-10">
                <a:latin typeface="Times New Roman"/>
                <a:cs typeface="Times New Roman"/>
              </a:rPr>
              <a:t>,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  <a:p>
            <a:pPr marL="82550" marR="5080">
              <a:lnSpc>
                <a:spcPct val="115900"/>
              </a:lnSpc>
              <a:spcBef>
                <a:spcPts val="5"/>
              </a:spcBef>
              <a:tabLst>
                <a:tab pos="6878955" algn="l"/>
              </a:tabLst>
            </a:pPr>
            <a:r>
              <a:rPr dirty="0" sz="2000" spc="-5">
                <a:latin typeface="Times New Roman"/>
                <a:cs typeface="Times New Roman"/>
              </a:rPr>
              <a:t>called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 </a:t>
            </a:r>
            <a:r>
              <a:rPr dirty="0" sz="2000" b="1">
                <a:latin typeface="Times New Roman"/>
                <a:cs typeface="Times New Roman"/>
              </a:rPr>
              <a:t>linear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function</a:t>
            </a:r>
            <a:r>
              <a:rPr dirty="0" sz="2000">
                <a:latin typeface="Times New Roman"/>
                <a:cs typeface="Times New Roman"/>
              </a:rPr>
              <a:t>.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Figure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shows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array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lines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100" spc="10" i="1">
                <a:latin typeface="Times New Roman"/>
                <a:cs typeface="Times New Roman"/>
              </a:rPr>
              <a:t>f(x)</a:t>
            </a:r>
            <a:r>
              <a:rPr dirty="0" sz="2100" spc="-100" i="1">
                <a:latin typeface="Times New Roman"/>
                <a:cs typeface="Times New Roman"/>
              </a:rPr>
              <a:t> </a:t>
            </a:r>
            <a:r>
              <a:rPr dirty="0" sz="2100" spc="75" i="1">
                <a:latin typeface="Times New Roman"/>
                <a:cs typeface="Times New Roman"/>
              </a:rPr>
              <a:t>=mx	</a:t>
            </a:r>
            <a:r>
              <a:rPr dirty="0" sz="2000">
                <a:latin typeface="Times New Roman"/>
                <a:cs typeface="Times New Roman"/>
              </a:rPr>
              <a:t>where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b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0,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so </a:t>
            </a:r>
            <a:r>
              <a:rPr dirty="0" sz="2000" spc="-48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these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lines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pass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through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origin.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278" y="3450082"/>
            <a:ext cx="5455920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”A</a:t>
            </a:r>
            <a:r>
              <a:rPr dirty="0" sz="2000" spc="-1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Constant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functions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has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slope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100" spc="-5" i="1">
                <a:latin typeface="Times New Roman"/>
                <a:cs typeface="Times New Roman"/>
              </a:rPr>
              <a:t>m</a:t>
            </a:r>
            <a:r>
              <a:rPr dirty="0" sz="2100" spc="70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 0, </a:t>
            </a:r>
            <a:r>
              <a:rPr dirty="0" sz="2000" spc="10">
                <a:latin typeface="Times New Roman"/>
                <a:cs typeface="Times New Roman"/>
              </a:rPr>
              <a:t>Figureshows.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1096" y="1467611"/>
            <a:ext cx="3302507" cy="314096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6255" y="3962400"/>
            <a:ext cx="3742944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3652" y="207263"/>
            <a:ext cx="8615680" cy="5812790"/>
            <a:chOff x="263652" y="207263"/>
            <a:chExt cx="8615680" cy="58127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652" y="207263"/>
              <a:ext cx="8516112" cy="58125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5779" y="2407919"/>
              <a:ext cx="8353044" cy="22402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8300" y="2362200"/>
            <a:ext cx="5867400" cy="35814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540" y="777240"/>
            <a:ext cx="8031480" cy="73152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437387"/>
            <a:ext cx="8720455" cy="5983605"/>
            <a:chOff x="211836" y="437387"/>
            <a:chExt cx="8720455" cy="59836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836" y="437387"/>
              <a:ext cx="8720328" cy="59832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868" y="2398776"/>
              <a:ext cx="4114800" cy="18714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16780" y="2199131"/>
              <a:ext cx="4183379" cy="20711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644" y="3151632"/>
            <a:ext cx="8622792" cy="123139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8200" y="207263"/>
            <a:ext cx="7610856" cy="245364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7179" y="4507991"/>
            <a:ext cx="8644128" cy="222351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52705" marR="5080" indent="56515">
              <a:lnSpc>
                <a:spcPct val="100000"/>
              </a:lnSpc>
              <a:spcBef>
                <a:spcPts val="105"/>
              </a:spcBef>
              <a:tabLst>
                <a:tab pos="2659380" algn="l"/>
              </a:tabLst>
            </a:pPr>
            <a:r>
              <a:rPr dirty="0" b="1">
                <a:latin typeface="Calibri"/>
                <a:cs typeface="Calibri"/>
              </a:rPr>
              <a:t>5.</a:t>
            </a:r>
            <a:r>
              <a:rPr dirty="0" spc="10" b="1">
                <a:latin typeface="Calibri"/>
                <a:cs typeface="Calibri"/>
              </a:rPr>
              <a:t> </a:t>
            </a:r>
            <a:r>
              <a:rPr dirty="0" spc="-15" b="1">
                <a:latin typeface="Calibri"/>
                <a:cs typeface="Calibri"/>
              </a:rPr>
              <a:t>Algebraic</a:t>
            </a:r>
            <a:r>
              <a:rPr dirty="0" spc="20" b="1">
                <a:latin typeface="Calibri"/>
                <a:cs typeface="Calibri"/>
              </a:rPr>
              <a:t> </a:t>
            </a:r>
            <a:r>
              <a:rPr dirty="0" spc="-5" b="1">
                <a:latin typeface="Calibri"/>
                <a:cs typeface="Calibri"/>
              </a:rPr>
              <a:t>Functions:	</a:t>
            </a:r>
            <a:r>
              <a:rPr dirty="0"/>
              <a:t>An </a:t>
            </a:r>
            <a:r>
              <a:rPr dirty="0" spc="-15" b="1">
                <a:latin typeface="Calibri"/>
                <a:cs typeface="Calibri"/>
              </a:rPr>
              <a:t>algebraic </a:t>
            </a:r>
            <a:r>
              <a:rPr dirty="0" spc="-5" b="1">
                <a:latin typeface="Calibri"/>
                <a:cs typeface="Calibri"/>
              </a:rPr>
              <a:t>function </a:t>
            </a:r>
            <a:r>
              <a:rPr dirty="0"/>
              <a:t>is a </a:t>
            </a:r>
            <a:r>
              <a:rPr dirty="0" spc="-5"/>
              <a:t>function </a:t>
            </a:r>
            <a:r>
              <a:rPr dirty="0"/>
              <a:t>constructed </a:t>
            </a:r>
            <a:r>
              <a:rPr dirty="0" spc="-10"/>
              <a:t>from </a:t>
            </a:r>
            <a:r>
              <a:rPr dirty="0" spc="-5"/>
              <a:t> polynomials using </a:t>
            </a:r>
            <a:r>
              <a:rPr dirty="0"/>
              <a:t>algebraic </a:t>
            </a:r>
            <a:r>
              <a:rPr dirty="0" spc="-15"/>
              <a:t>operations </a:t>
            </a:r>
            <a:r>
              <a:rPr dirty="0" spc="-5"/>
              <a:t>(addition, subtraction, multiplication, division, </a:t>
            </a:r>
            <a:r>
              <a:rPr dirty="0" spc="-440"/>
              <a:t> </a:t>
            </a:r>
            <a:r>
              <a:rPr dirty="0"/>
              <a:t>and taking </a:t>
            </a:r>
            <a:r>
              <a:rPr dirty="0" spc="-15"/>
              <a:t>roots). </a:t>
            </a:r>
            <a:r>
              <a:rPr dirty="0"/>
              <a:t>Rational functions </a:t>
            </a:r>
            <a:r>
              <a:rPr dirty="0" spc="-10"/>
              <a:t>are </a:t>
            </a:r>
            <a:r>
              <a:rPr dirty="0" spc="-5"/>
              <a:t>special </a:t>
            </a:r>
            <a:r>
              <a:rPr dirty="0"/>
              <a:t>cases </a:t>
            </a:r>
            <a:r>
              <a:rPr dirty="0" spc="-5"/>
              <a:t>of </a:t>
            </a:r>
            <a:r>
              <a:rPr dirty="0"/>
              <a:t>algebraic functions. Figure </a:t>
            </a:r>
            <a:r>
              <a:rPr dirty="0" spc="5"/>
              <a:t> </a:t>
            </a:r>
            <a:r>
              <a:rPr dirty="0" spc="-10"/>
              <a:t>displays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graphs</a:t>
            </a:r>
            <a:r>
              <a:rPr dirty="0" spc="-50"/>
              <a:t> </a:t>
            </a:r>
            <a:r>
              <a:rPr dirty="0" spc="-5"/>
              <a:t>of</a:t>
            </a:r>
            <a:r>
              <a:rPr dirty="0" spc="-25"/>
              <a:t> </a:t>
            </a:r>
            <a:r>
              <a:rPr dirty="0"/>
              <a:t>three</a:t>
            </a:r>
            <a:r>
              <a:rPr dirty="0" spc="-25"/>
              <a:t> </a:t>
            </a:r>
            <a:r>
              <a:rPr dirty="0"/>
              <a:t>algebraic</a:t>
            </a:r>
            <a:r>
              <a:rPr dirty="0" spc="-40"/>
              <a:t> </a:t>
            </a:r>
            <a:r>
              <a:rPr dirty="0"/>
              <a:t>functions.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029" y="4689169"/>
            <a:ext cx="8185150" cy="636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921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Calibri"/>
                <a:cs typeface="Calibri"/>
              </a:rPr>
              <a:t>6.</a:t>
            </a:r>
            <a:r>
              <a:rPr dirty="0" sz="2000" spc="-10" b="1">
                <a:latin typeface="Calibri"/>
                <a:cs typeface="Calibri"/>
              </a:rPr>
              <a:t> </a:t>
            </a:r>
            <a:r>
              <a:rPr dirty="0" sz="2000" spc="-25" b="1">
                <a:latin typeface="Calibri"/>
                <a:cs typeface="Calibri"/>
              </a:rPr>
              <a:t>Trigonometric</a:t>
            </a:r>
            <a:r>
              <a:rPr dirty="0" sz="2000" spc="-7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Functions:</a:t>
            </a:r>
            <a:r>
              <a:rPr dirty="0" sz="2000" spc="-30" b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graphs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trigonometric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functions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sine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Calibri"/>
                <a:cs typeface="Calibri"/>
              </a:rPr>
              <a:t>cosine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functions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are </a:t>
            </a:r>
            <a:r>
              <a:rPr dirty="0" sz="2000" spc="-5">
                <a:latin typeface="Calibri"/>
                <a:cs typeface="Calibri"/>
              </a:rPr>
              <a:t>shown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Figure.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715" y="1795272"/>
            <a:ext cx="8252459" cy="27645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6863" y="5550408"/>
            <a:ext cx="7365492" cy="12633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89559"/>
            <a:ext cx="8763000" cy="777240"/>
          </a:xfrm>
          <a:prstGeom prst="rect"/>
          <a:solidFill>
            <a:srgbClr val="92CDDD"/>
          </a:solidFill>
        </p:spPr>
        <p:txBody>
          <a:bodyPr wrap="square" lIns="0" tIns="0" rIns="0" bIns="0" rtlCol="0" vert="horz">
            <a:spAutoFit/>
          </a:bodyPr>
          <a:lstStyle/>
          <a:p>
            <a:pPr marL="92710">
              <a:lnSpc>
                <a:spcPts val="5135"/>
              </a:lnSpc>
            </a:pPr>
            <a:r>
              <a:rPr dirty="0" sz="4400" spc="-5"/>
              <a:t>Outlines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59435" y="1039520"/>
            <a:ext cx="6941184" cy="570103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libri"/>
                <a:cs typeface="Calibri"/>
              </a:rPr>
              <a:t>Function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Calibri"/>
                <a:cs typeface="Calibri"/>
              </a:rPr>
              <a:t>Domain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Range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25">
                <a:latin typeface="Calibri"/>
                <a:cs typeface="Calibri"/>
              </a:rPr>
              <a:t>Graphs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2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20">
                <a:latin typeface="Calibri"/>
                <a:cs typeface="Calibri"/>
              </a:rPr>
              <a:t>Piecewise-Defined</a:t>
            </a:r>
            <a:r>
              <a:rPr dirty="0" sz="2800" spc="5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40">
                <a:latin typeface="Calibri"/>
                <a:cs typeface="Calibri"/>
              </a:rPr>
              <a:t>Greatest</a:t>
            </a:r>
            <a:r>
              <a:rPr dirty="0" sz="2800" spc="-2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-1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Least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Integer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65">
                <a:latin typeface="Calibri"/>
                <a:cs typeface="Calibri"/>
              </a:rPr>
              <a:t>Types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45">
                <a:latin typeface="Calibri"/>
                <a:cs typeface="Calibri"/>
              </a:rPr>
              <a:t>Even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Functions</a:t>
            </a:r>
            <a:r>
              <a:rPr dirty="0" sz="2800" spc="2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-15">
                <a:latin typeface="Calibri"/>
                <a:cs typeface="Calibri"/>
              </a:rPr>
              <a:t> Odd Functions:</a:t>
            </a:r>
            <a:r>
              <a:rPr dirty="0" sz="2800" spc="1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Symmetry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20">
                <a:latin typeface="Calibri"/>
                <a:cs typeface="Calibri"/>
              </a:rPr>
              <a:t>Composite</a:t>
            </a:r>
            <a:r>
              <a:rPr dirty="0" sz="280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20">
                <a:latin typeface="Calibri"/>
                <a:cs typeface="Calibri"/>
              </a:rPr>
              <a:t>Shifting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Graph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of</a:t>
            </a:r>
            <a:r>
              <a:rPr dirty="0" sz="2800" spc="-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a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Function</a:t>
            </a:r>
            <a:endParaRPr sz="2800">
              <a:latin typeface="Calibri"/>
              <a:cs typeface="Calibri"/>
            </a:endParaRPr>
          </a:p>
          <a:p>
            <a:pPr marL="335280">
              <a:lnSpc>
                <a:spcPct val="100000"/>
              </a:lnSpc>
              <a:spcBef>
                <a:spcPts val="695"/>
              </a:spcBef>
            </a:pPr>
            <a:r>
              <a:rPr dirty="0" sz="2800" spc="-45">
                <a:latin typeface="Calibri"/>
                <a:cs typeface="Calibri"/>
              </a:rPr>
              <a:t>-Vertical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Shifts</a:t>
            </a:r>
            <a:endParaRPr sz="2800">
              <a:latin typeface="Calibri"/>
              <a:cs typeface="Calibri"/>
            </a:endParaRPr>
          </a:p>
          <a:p>
            <a:pPr marL="335280">
              <a:lnSpc>
                <a:spcPct val="100000"/>
              </a:lnSpc>
              <a:spcBef>
                <a:spcPts val="710"/>
              </a:spcBef>
            </a:pPr>
            <a:r>
              <a:rPr dirty="0" sz="2800" spc="-5">
                <a:latin typeface="Calibri"/>
                <a:cs typeface="Calibri"/>
              </a:rPr>
              <a:t>-</a:t>
            </a:r>
            <a:r>
              <a:rPr dirty="0" sz="2800" spc="-2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Horizontal</a:t>
            </a:r>
            <a:r>
              <a:rPr dirty="0" sz="2800" spc="40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Shifts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007" y="465337"/>
            <a:ext cx="8166754" cy="20832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9146" y="3064933"/>
            <a:ext cx="7532969" cy="299136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0"/>
            <a:ext cx="6901180" cy="2851150"/>
          </a:xfrm>
          <a:prstGeom prst="rect">
            <a:avLst/>
          </a:prstGeom>
        </p:spPr>
        <p:txBody>
          <a:bodyPr wrap="square" lIns="0" tIns="200025" rIns="0" bIns="0" rtlCol="0" vert="horz">
            <a:spAutoFit/>
          </a:bodyPr>
          <a:lstStyle/>
          <a:p>
            <a:pPr marL="191135" indent="-179070">
              <a:lnSpc>
                <a:spcPct val="100000"/>
              </a:lnSpc>
              <a:spcBef>
                <a:spcPts val="1575"/>
              </a:spcBef>
              <a:buSzPct val="92857"/>
              <a:buFont typeface="Calibri"/>
              <a:buChar char="•"/>
              <a:tabLst>
                <a:tab pos="191770" algn="l"/>
              </a:tabLst>
            </a:pPr>
            <a:r>
              <a:rPr dirty="0" sz="2800" spc="-50" b="1">
                <a:latin typeface="Calibri"/>
                <a:cs typeface="Calibri"/>
              </a:rPr>
              <a:t>Even</a:t>
            </a:r>
            <a:r>
              <a:rPr dirty="0" sz="2800" spc="-8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Functions</a:t>
            </a:r>
            <a:r>
              <a:rPr dirty="0" sz="2800" spc="-3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and</a:t>
            </a:r>
            <a:r>
              <a:rPr dirty="0" sz="2800" spc="-1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Odd</a:t>
            </a:r>
            <a:r>
              <a:rPr dirty="0" sz="2800" spc="-20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Functions:</a:t>
            </a:r>
            <a:r>
              <a:rPr dirty="0" sz="2800" spc="40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Symmetry</a:t>
            </a:r>
            <a:endParaRPr sz="2800">
              <a:latin typeface="Calibri"/>
              <a:cs typeface="Calibri"/>
            </a:endParaRPr>
          </a:p>
          <a:p>
            <a:pPr marL="61594">
              <a:lnSpc>
                <a:spcPct val="100000"/>
              </a:lnSpc>
              <a:spcBef>
                <a:spcPts val="1110"/>
              </a:spcBef>
            </a:pP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5">
                <a:latin typeface="Times New Roman"/>
                <a:cs typeface="Times New Roman"/>
              </a:rPr>
              <a:t>u</a:t>
            </a:r>
            <a:r>
              <a:rPr dirty="0" sz="2000">
                <a:latin typeface="Times New Roman"/>
                <a:cs typeface="Times New Roman"/>
              </a:rPr>
              <a:t>nction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y</a:t>
            </a:r>
            <a:r>
              <a:rPr dirty="0" sz="2100" spc="135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30">
                <a:latin typeface="Times New Roman"/>
                <a:cs typeface="Times New Roman"/>
              </a:rPr>
              <a:t>ƒ(</a:t>
            </a:r>
            <a:r>
              <a:rPr dirty="0" sz="2100" spc="25" i="1">
                <a:latin typeface="Times New Roman"/>
                <a:cs typeface="Times New Roman"/>
              </a:rPr>
              <a:t>x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i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3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an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algn="ctr" marL="9525">
              <a:lnSpc>
                <a:spcPct val="100000"/>
              </a:lnSpc>
            </a:pPr>
            <a:r>
              <a:rPr dirty="0" sz="2000" b="1">
                <a:latin typeface="Times New Roman"/>
                <a:cs typeface="Times New Roman"/>
              </a:rPr>
              <a:t>e</a:t>
            </a:r>
            <a:r>
              <a:rPr dirty="0" sz="2000" spc="5" b="1">
                <a:latin typeface="Times New Roman"/>
                <a:cs typeface="Times New Roman"/>
              </a:rPr>
              <a:t>v</a:t>
            </a:r>
            <a:r>
              <a:rPr dirty="0" sz="2000" b="1">
                <a:latin typeface="Times New Roman"/>
                <a:cs typeface="Times New Roman"/>
              </a:rPr>
              <a:t>en</a:t>
            </a:r>
            <a:r>
              <a:rPr dirty="0" sz="200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fu</a:t>
            </a:r>
            <a:r>
              <a:rPr dirty="0" sz="2000" spc="5" b="1">
                <a:latin typeface="Times New Roman"/>
                <a:cs typeface="Times New Roman"/>
              </a:rPr>
              <a:t>n</a:t>
            </a:r>
            <a:r>
              <a:rPr dirty="0" sz="2000" b="1">
                <a:latin typeface="Times New Roman"/>
                <a:cs typeface="Times New Roman"/>
              </a:rPr>
              <a:t>cti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n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o</a:t>
            </a:r>
            <a:r>
              <a:rPr dirty="0" sz="2000" b="1">
                <a:latin typeface="Times New Roman"/>
                <a:cs typeface="Times New Roman"/>
              </a:rPr>
              <a:t>f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100" b="1" i="1">
                <a:latin typeface="Times New Roman"/>
                <a:cs typeface="Times New Roman"/>
              </a:rPr>
              <a:t>x</a:t>
            </a:r>
            <a:r>
              <a:rPr dirty="0" sz="2100" spc="-100" b="1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ƒ(-</a:t>
            </a:r>
            <a:r>
              <a:rPr dirty="0" sz="2100" spc="15" i="1">
                <a:latin typeface="Times New Roman"/>
                <a:cs typeface="Times New Roman"/>
              </a:rPr>
              <a:t>x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35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ƒ(</a:t>
            </a:r>
            <a:r>
              <a:rPr dirty="0" sz="2100" spc="15" i="1">
                <a:latin typeface="Times New Roman"/>
                <a:cs typeface="Times New Roman"/>
              </a:rPr>
              <a:t>x</a:t>
            </a:r>
            <a:r>
              <a:rPr dirty="0" sz="2000" spc="15">
                <a:latin typeface="Times New Roman"/>
                <a:cs typeface="Times New Roman"/>
              </a:rPr>
              <a:t>),</a:t>
            </a:r>
            <a:endParaRPr sz="2000">
              <a:latin typeface="Times New Roman"/>
              <a:cs typeface="Times New Roman"/>
            </a:endParaRPr>
          </a:p>
          <a:p>
            <a:pPr algn="ctr" marR="53340">
              <a:lnSpc>
                <a:spcPct val="100000"/>
              </a:lnSpc>
              <a:spcBef>
                <a:spcPts val="1585"/>
              </a:spcBef>
            </a:pPr>
            <a:r>
              <a:rPr dirty="0" sz="2000" b="1">
                <a:latin typeface="Times New Roman"/>
                <a:cs typeface="Times New Roman"/>
              </a:rPr>
              <a:t>odd</a:t>
            </a:r>
            <a:r>
              <a:rPr dirty="0" sz="2000" spc="-1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function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of</a:t>
            </a:r>
            <a:r>
              <a:rPr dirty="0" sz="2000" spc="-10" b="1">
                <a:latin typeface="Times New Roman"/>
                <a:cs typeface="Times New Roman"/>
              </a:rPr>
              <a:t> </a:t>
            </a:r>
            <a:r>
              <a:rPr dirty="0" sz="2100" b="1" i="1">
                <a:latin typeface="Times New Roman"/>
                <a:cs typeface="Times New Roman"/>
              </a:rPr>
              <a:t>x</a:t>
            </a:r>
            <a:r>
              <a:rPr dirty="0" sz="2100" spc="-100" b="1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ƒ(-</a:t>
            </a:r>
            <a:r>
              <a:rPr dirty="0" sz="2100" spc="10" i="1">
                <a:latin typeface="Times New Roman"/>
                <a:cs typeface="Times New Roman"/>
              </a:rPr>
              <a:t>x</a:t>
            </a:r>
            <a:r>
              <a:rPr dirty="0" sz="2000">
                <a:latin typeface="Times New Roman"/>
                <a:cs typeface="Times New Roman"/>
              </a:rPr>
              <a:t>)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=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-165">
                <a:latin typeface="Times New Roman"/>
                <a:cs typeface="Times New Roman"/>
              </a:rPr>
              <a:t> </a:t>
            </a:r>
            <a:r>
              <a:rPr dirty="0" sz="2000" spc="15">
                <a:latin typeface="Times New Roman"/>
                <a:cs typeface="Times New Roman"/>
              </a:rPr>
              <a:t>ƒ(</a:t>
            </a:r>
            <a:r>
              <a:rPr dirty="0" sz="2100" spc="10" i="1">
                <a:latin typeface="Times New Roman"/>
                <a:cs typeface="Times New Roman"/>
              </a:rPr>
              <a:t>x</a:t>
            </a:r>
            <a:r>
              <a:rPr dirty="0" sz="2000" spc="10">
                <a:latin typeface="Times New Roman"/>
                <a:cs typeface="Times New Roman"/>
              </a:rPr>
              <a:t>)</a:t>
            </a:r>
            <a:r>
              <a:rPr dirty="0" sz="200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sz="2000">
                <a:latin typeface="Times New Roman"/>
                <a:cs typeface="Times New Roman"/>
              </a:rPr>
              <a:t>r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</a:t>
            </a:r>
            <a:r>
              <a:rPr dirty="0" sz="2000" spc="5">
                <a:latin typeface="Times New Roman"/>
                <a:cs typeface="Times New Roman"/>
              </a:rPr>
              <a:t>v</a:t>
            </a:r>
            <a:r>
              <a:rPr dirty="0" sz="2000">
                <a:latin typeface="Times New Roman"/>
                <a:cs typeface="Times New Roman"/>
              </a:rPr>
              <a:t>ery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x</a:t>
            </a:r>
            <a:r>
              <a:rPr dirty="0" sz="2100" spc="135" i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f</a:t>
            </a:r>
            <a:r>
              <a:rPr dirty="0" sz="2000">
                <a:latin typeface="Times New Roman"/>
                <a:cs typeface="Times New Roman"/>
              </a:rPr>
              <a:t>u</a:t>
            </a:r>
            <a:r>
              <a:rPr dirty="0" sz="2000" spc="-15">
                <a:latin typeface="Times New Roman"/>
                <a:cs typeface="Times New Roman"/>
              </a:rPr>
              <a:t>nc</a:t>
            </a:r>
            <a:r>
              <a:rPr dirty="0" sz="2000" spc="-20">
                <a:latin typeface="Times New Roman"/>
                <a:cs typeface="Times New Roman"/>
              </a:rPr>
              <a:t>t</a:t>
            </a:r>
            <a:r>
              <a:rPr dirty="0" sz="2000" spc="-30">
                <a:latin typeface="Times New Roman"/>
                <a:cs typeface="Times New Roman"/>
              </a:rPr>
              <a:t>i</a:t>
            </a:r>
            <a:r>
              <a:rPr dirty="0" sz="2000" spc="-20">
                <a:latin typeface="Times New Roman"/>
                <a:cs typeface="Times New Roman"/>
              </a:rPr>
              <a:t>on</a:t>
            </a:r>
            <a:r>
              <a:rPr dirty="0" sz="2000" spc="-130">
                <a:latin typeface="Times New Roman"/>
                <a:cs typeface="Times New Roman"/>
              </a:rPr>
              <a:t>’</a:t>
            </a:r>
            <a:r>
              <a:rPr dirty="0" sz="2000">
                <a:latin typeface="Times New Roman"/>
                <a:cs typeface="Times New Roman"/>
              </a:rPr>
              <a:t>s</a:t>
            </a:r>
            <a:r>
              <a:rPr dirty="0" sz="2000" spc="-2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d</a:t>
            </a:r>
            <a:r>
              <a:rPr dirty="0" sz="2000" spc="10">
                <a:latin typeface="Times New Roman"/>
                <a:cs typeface="Times New Roman"/>
              </a:rPr>
              <a:t>o</a:t>
            </a:r>
            <a:r>
              <a:rPr dirty="0" sz="2000" spc="-25">
                <a:latin typeface="Times New Roman"/>
                <a:cs typeface="Times New Roman"/>
              </a:rPr>
              <a:t>m</a:t>
            </a:r>
            <a:r>
              <a:rPr dirty="0" sz="2000">
                <a:latin typeface="Times New Roman"/>
                <a:cs typeface="Times New Roman"/>
              </a:rPr>
              <a:t>a</a:t>
            </a:r>
            <a:r>
              <a:rPr dirty="0" sz="2000" spc="-10">
                <a:latin typeface="Times New Roman"/>
                <a:cs typeface="Times New Roman"/>
              </a:rPr>
              <a:t>i</a:t>
            </a:r>
            <a:r>
              <a:rPr dirty="0" sz="2000" spc="10">
                <a:latin typeface="Times New Roman"/>
                <a:cs typeface="Times New Roman"/>
              </a:rPr>
              <a:t>n</a:t>
            </a:r>
            <a:r>
              <a:rPr dirty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029" y="4743653"/>
            <a:ext cx="8122284" cy="1169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Times New Roman"/>
                <a:cs typeface="Times New Roman"/>
              </a:rPr>
              <a:t>”A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is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even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only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if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graph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off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symmetric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spc="5" b="1">
                <a:latin typeface="Times New Roman"/>
                <a:cs typeface="Times New Roman"/>
              </a:rPr>
              <a:t>about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spc="20" b="1">
                <a:latin typeface="Times New Roman"/>
                <a:cs typeface="Times New Roman"/>
              </a:rPr>
              <a:t>the</a:t>
            </a:r>
            <a:r>
              <a:rPr dirty="0" sz="2100" spc="20" b="1" i="1">
                <a:latin typeface="Times New Roman"/>
                <a:cs typeface="Times New Roman"/>
              </a:rPr>
              <a:t>y</a:t>
            </a:r>
            <a:r>
              <a:rPr dirty="0" sz="2000" spc="20" b="1">
                <a:latin typeface="Times New Roman"/>
                <a:cs typeface="Times New Roman"/>
              </a:rPr>
              <a:t>-axis</a:t>
            </a:r>
            <a:r>
              <a:rPr dirty="0" sz="2000" spc="2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dirty="0" sz="2000">
                <a:latin typeface="Times New Roman"/>
                <a:cs typeface="Times New Roman"/>
              </a:rPr>
              <a:t>”The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graph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of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an </a:t>
            </a:r>
            <a:r>
              <a:rPr dirty="0" sz="2000" spc="5">
                <a:latin typeface="Times New Roman"/>
                <a:cs typeface="Times New Roman"/>
              </a:rPr>
              <a:t>odd</a:t>
            </a:r>
            <a:r>
              <a:rPr dirty="0" sz="2000" spc="-1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function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is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symmetric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about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the</a:t>
            </a:r>
            <a:r>
              <a:rPr dirty="0" sz="2000" spc="-19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origin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604" y="2965704"/>
            <a:ext cx="2529840" cy="15179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00400" y="2819400"/>
            <a:ext cx="2592324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40" y="249936"/>
            <a:ext cx="8543925" cy="6393180"/>
            <a:chOff x="205740" y="249936"/>
            <a:chExt cx="8543925" cy="63931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740" y="249936"/>
              <a:ext cx="7940040" cy="537667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49168" y="1915668"/>
              <a:ext cx="2663952" cy="19415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1843" y="4869180"/>
              <a:ext cx="2377440" cy="17739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" y="275843"/>
            <a:ext cx="6228588" cy="541782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7123" y="3462528"/>
            <a:ext cx="2209800" cy="291693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7931" y="333756"/>
            <a:ext cx="8594090" cy="3892550"/>
            <a:chOff x="217931" y="333756"/>
            <a:chExt cx="8594090" cy="38925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7931" y="333756"/>
              <a:ext cx="8264652" cy="38922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55591" y="1043939"/>
              <a:ext cx="4456175" cy="2240279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64479" y="4764023"/>
            <a:ext cx="2926079" cy="17465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635" y="234125"/>
            <a:ext cx="8084184" cy="469646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770"/>
              </a:spcBef>
              <a:buFont typeface="Calibri"/>
              <a:buChar char="•"/>
              <a:tabLst>
                <a:tab pos="271780" algn="l"/>
              </a:tabLst>
            </a:pPr>
            <a:r>
              <a:rPr dirty="0" sz="2800" spc="-5" b="1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algn="just" marL="12700">
              <a:lnSpc>
                <a:spcPts val="295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A</a:t>
            </a:r>
            <a:r>
              <a:rPr dirty="0" sz="2400" spc="-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from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set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D</a:t>
            </a:r>
            <a:r>
              <a:rPr dirty="0" sz="2500" spc="3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set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Y</a:t>
            </a:r>
            <a:r>
              <a:rPr dirty="0" sz="2500" spc="360" i="1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is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rule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that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assigns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500" spc="-45" i="1">
                <a:latin typeface="Times New Roman"/>
                <a:cs typeface="Times New Roman"/>
              </a:rPr>
              <a:t>unique</a:t>
            </a:r>
            <a:endParaRPr sz="2500">
              <a:latin typeface="Times New Roman"/>
              <a:cs typeface="Times New Roman"/>
            </a:endParaRPr>
          </a:p>
          <a:p>
            <a:pPr algn="just" marL="12700">
              <a:lnSpc>
                <a:spcPts val="2950"/>
              </a:lnSpc>
            </a:pPr>
            <a:r>
              <a:rPr dirty="0" sz="2400">
                <a:latin typeface="Times New Roman"/>
                <a:cs typeface="Times New Roman"/>
              </a:rPr>
              <a:t>(single)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element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 spc="15">
                <a:latin typeface="Times New Roman"/>
                <a:cs typeface="Times New Roman"/>
              </a:rPr>
              <a:t>ƒ(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)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ϵ</a:t>
            </a:r>
            <a:r>
              <a:rPr dirty="0" sz="2500" spc="-75" i="1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Y</a:t>
            </a:r>
            <a:r>
              <a:rPr dirty="0" sz="2500" spc="6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each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element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</a:t>
            </a:r>
            <a:r>
              <a:rPr dirty="0" sz="2500" spc="170" i="1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ϵ</a:t>
            </a:r>
            <a:r>
              <a:rPr dirty="0" sz="2500" spc="509" i="1">
                <a:latin typeface="Times New Roman"/>
                <a:cs typeface="Times New Roman"/>
              </a:rPr>
              <a:t> </a:t>
            </a:r>
            <a:r>
              <a:rPr dirty="0" sz="2500" spc="-25" i="1">
                <a:latin typeface="Times New Roman"/>
                <a:cs typeface="Times New Roman"/>
              </a:rPr>
              <a:t>D</a:t>
            </a:r>
            <a:r>
              <a:rPr dirty="0" sz="2400" spc="-25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50">
              <a:latin typeface="Times New Roman"/>
              <a:cs typeface="Times New Roman"/>
            </a:endParaRPr>
          </a:p>
          <a:p>
            <a:pPr algn="just" marL="889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”A</a:t>
            </a:r>
            <a:r>
              <a:rPr dirty="0" sz="2400" spc="-14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symbolic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way </a:t>
            </a:r>
            <a:r>
              <a:rPr dirty="0" sz="2400">
                <a:latin typeface="Times New Roman"/>
                <a:cs typeface="Times New Roman"/>
              </a:rPr>
              <a:t>to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say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20">
                <a:latin typeface="Times New Roman"/>
                <a:cs typeface="Times New Roman"/>
              </a:rPr>
              <a:t>“</a:t>
            </a:r>
            <a:r>
              <a:rPr dirty="0" sz="2500" spc="20" i="1">
                <a:latin typeface="Times New Roman"/>
                <a:cs typeface="Times New Roman"/>
              </a:rPr>
              <a:t>y</a:t>
            </a:r>
            <a:r>
              <a:rPr dirty="0" sz="2500" spc="9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function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500" spc="10" i="1">
                <a:latin typeface="Times New Roman"/>
                <a:cs typeface="Times New Roman"/>
              </a:rPr>
              <a:t>x</a:t>
            </a:r>
            <a:r>
              <a:rPr dirty="0" sz="2400" spc="10">
                <a:latin typeface="Times New Roman"/>
                <a:cs typeface="Times New Roman"/>
              </a:rPr>
              <a:t>”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25">
                <a:latin typeface="Times New Roman"/>
                <a:cs typeface="Times New Roman"/>
              </a:rPr>
              <a:t>bywriting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95"/>
              </a:spcBef>
              <a:tabLst>
                <a:tab pos="1530350" algn="l"/>
              </a:tabLst>
            </a:pPr>
            <a:r>
              <a:rPr dirty="0" sz="2500" spc="-5" i="1">
                <a:latin typeface="Times New Roman"/>
                <a:cs typeface="Times New Roman"/>
              </a:rPr>
              <a:t>y</a:t>
            </a:r>
            <a:r>
              <a:rPr dirty="0" sz="2500" spc="65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15">
                <a:latin typeface="Times New Roman"/>
                <a:cs typeface="Times New Roman"/>
              </a:rPr>
              <a:t>ƒ(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)	</a:t>
            </a:r>
            <a:r>
              <a:rPr dirty="0" sz="2400" spc="25">
                <a:latin typeface="Times New Roman"/>
                <a:cs typeface="Times New Roman"/>
              </a:rPr>
              <a:t>(“</a:t>
            </a:r>
            <a:r>
              <a:rPr dirty="0" sz="2500" spc="25" i="1">
                <a:latin typeface="Times New Roman"/>
                <a:cs typeface="Times New Roman"/>
              </a:rPr>
              <a:t>y </a:t>
            </a:r>
            <a:r>
              <a:rPr dirty="0" sz="2400">
                <a:latin typeface="Times New Roman"/>
                <a:cs typeface="Times New Roman"/>
              </a:rPr>
              <a:t>equals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ƒ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114">
                <a:latin typeface="Times New Roman"/>
                <a:cs typeface="Times New Roman"/>
              </a:rPr>
              <a:t> 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”).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6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900"/>
              </a:lnSpc>
            </a:pP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-10">
                <a:latin typeface="Times New Roman"/>
                <a:cs typeface="Times New Roman"/>
              </a:rPr>
              <a:t>symbol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ƒ </a:t>
            </a:r>
            <a:r>
              <a:rPr dirty="0" sz="2400" spc="-10">
                <a:latin typeface="Times New Roman"/>
                <a:cs typeface="Times New Roman"/>
              </a:rPr>
              <a:t>represents </a:t>
            </a: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-10">
                <a:latin typeface="Times New Roman"/>
                <a:cs typeface="Times New Roman"/>
              </a:rPr>
              <a:t>function. </a:t>
            </a:r>
            <a:r>
              <a:rPr dirty="0" sz="2400" spc="-5">
                <a:latin typeface="Times New Roman"/>
                <a:cs typeface="Times New Roman"/>
              </a:rPr>
              <a:t>The </a:t>
            </a:r>
            <a:r>
              <a:rPr dirty="0" sz="2400" spc="-10">
                <a:latin typeface="Times New Roman"/>
                <a:cs typeface="Times New Roman"/>
              </a:rPr>
              <a:t>letter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, </a:t>
            </a:r>
            <a:r>
              <a:rPr dirty="0" sz="2400" spc="-10">
                <a:latin typeface="Times New Roman"/>
                <a:cs typeface="Times New Roman"/>
              </a:rPr>
              <a:t>called </a:t>
            </a: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independent </a:t>
            </a:r>
            <a:r>
              <a:rPr dirty="0" sz="2400" spc="-10" b="1">
                <a:latin typeface="Times New Roman"/>
                <a:cs typeface="Times New Roman"/>
              </a:rPr>
              <a:t>variable</a:t>
            </a:r>
            <a:r>
              <a:rPr dirty="0" sz="2400" spc="-10">
                <a:latin typeface="Times New Roman"/>
                <a:cs typeface="Times New Roman"/>
              </a:rPr>
              <a:t>, </a:t>
            </a:r>
            <a:r>
              <a:rPr dirty="0" sz="2400">
                <a:latin typeface="Times New Roman"/>
                <a:cs typeface="Times New Roman"/>
              </a:rPr>
              <a:t>represents </a:t>
            </a:r>
            <a:r>
              <a:rPr dirty="0" sz="2400" spc="-10">
                <a:latin typeface="Times New Roman"/>
                <a:cs typeface="Times New Roman"/>
              </a:rPr>
              <a:t>the input </a:t>
            </a:r>
            <a:r>
              <a:rPr dirty="0" sz="2400" spc="-15">
                <a:latin typeface="Times New Roman"/>
                <a:cs typeface="Times New Roman"/>
              </a:rPr>
              <a:t>value </a:t>
            </a:r>
            <a:r>
              <a:rPr dirty="0" sz="2400">
                <a:latin typeface="Times New Roman"/>
                <a:cs typeface="Times New Roman"/>
              </a:rPr>
              <a:t>of ƒ, and </a:t>
            </a:r>
            <a:r>
              <a:rPr dirty="0" sz="2500" spc="10" i="1">
                <a:latin typeface="Times New Roman"/>
                <a:cs typeface="Times New Roman"/>
              </a:rPr>
              <a:t>y</a:t>
            </a:r>
            <a:r>
              <a:rPr dirty="0" sz="2400" spc="10">
                <a:latin typeface="Times New Roman"/>
                <a:cs typeface="Times New Roman"/>
              </a:rPr>
              <a:t>, </a:t>
            </a: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dependent</a:t>
            </a:r>
            <a:r>
              <a:rPr dirty="0" sz="2400" spc="395" b="1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variable</a:t>
            </a:r>
            <a:r>
              <a:rPr dirty="0" sz="2400" spc="-5">
                <a:latin typeface="Times New Roman"/>
                <a:cs typeface="Times New Roman"/>
              </a:rPr>
              <a:t>,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represents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the</a:t>
            </a:r>
            <a:r>
              <a:rPr dirty="0" sz="2400" spc="3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corresponding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output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 spc="-5" b="1">
                <a:latin typeface="Times New Roman"/>
                <a:cs typeface="Times New Roman"/>
              </a:rPr>
              <a:t>value </a:t>
            </a:r>
            <a:r>
              <a:rPr dirty="0" sz="2400" spc="-585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ƒ at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029" y="102869"/>
            <a:ext cx="8853170" cy="214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7170" indent="-205104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17804" algn="l"/>
              </a:tabLst>
            </a:pPr>
            <a:r>
              <a:rPr dirty="0" sz="2800" spc="-10" b="1">
                <a:latin typeface="Calibri"/>
                <a:cs typeface="Calibri"/>
              </a:rPr>
              <a:t>Domain</a:t>
            </a:r>
            <a:r>
              <a:rPr dirty="0" sz="2800" spc="-30" b="1">
                <a:latin typeface="Calibri"/>
                <a:cs typeface="Calibri"/>
              </a:rPr>
              <a:t> </a:t>
            </a:r>
            <a:r>
              <a:rPr dirty="0" sz="2800" spc="-15" b="1">
                <a:latin typeface="Calibri"/>
                <a:cs typeface="Calibri"/>
              </a:rPr>
              <a:t>and</a:t>
            </a:r>
            <a:r>
              <a:rPr dirty="0" sz="2800" b="1">
                <a:latin typeface="Calibri"/>
                <a:cs typeface="Calibri"/>
              </a:rPr>
              <a:t> </a:t>
            </a:r>
            <a:r>
              <a:rPr dirty="0" sz="2800" spc="-25" b="1">
                <a:latin typeface="Calibri"/>
                <a:cs typeface="Calibri"/>
              </a:rPr>
              <a:t>Range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Times New Roman"/>
                <a:cs typeface="Times New Roman"/>
              </a:rPr>
              <a:t>Domain:</a:t>
            </a:r>
            <a:r>
              <a:rPr dirty="0" sz="2400" spc="110" b="1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The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set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from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which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the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value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of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x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can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be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chosen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called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b="1">
                <a:latin typeface="Times New Roman"/>
                <a:cs typeface="Times New Roman"/>
              </a:rPr>
              <a:t>domain</a:t>
            </a:r>
            <a:r>
              <a:rPr dirty="0" sz="2400" spc="-30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 b="1">
                <a:latin typeface="Times New Roman"/>
                <a:cs typeface="Times New Roman"/>
              </a:rPr>
              <a:t>Range:</a:t>
            </a:r>
            <a:r>
              <a:rPr dirty="0" sz="2400" spc="-35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 all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values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 y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called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range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00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5279" y="3352800"/>
            <a:ext cx="2299716" cy="10744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67000" y="4677155"/>
            <a:ext cx="3186683" cy="19171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36820" y="2877311"/>
            <a:ext cx="3396996" cy="17114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553" y="200355"/>
            <a:ext cx="204343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Times New Roman"/>
                <a:cs typeface="Times New Roman"/>
              </a:rPr>
              <a:t>Solved</a:t>
            </a:r>
            <a:r>
              <a:rPr dirty="0" sz="2400" spc="-14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function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2262" y="2937205"/>
            <a:ext cx="26098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Calibri"/>
                <a:cs typeface="Calibri"/>
              </a:rPr>
              <a:t>2</a:t>
            </a:r>
            <a:r>
              <a:rPr dirty="0" sz="2400" b="1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765048"/>
            <a:ext cx="8641080" cy="243535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7072" y="3331462"/>
            <a:ext cx="7978140" cy="34670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190500"/>
            <a:ext cx="8752840" cy="5927090"/>
            <a:chOff x="211836" y="190500"/>
            <a:chExt cx="8752840" cy="59270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1836" y="190500"/>
              <a:ext cx="8368283" cy="59268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868" y="1196339"/>
              <a:ext cx="1908048" cy="20878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447" y="1196339"/>
              <a:ext cx="5760720" cy="261366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962" y="3694938"/>
            <a:ext cx="1860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EXERCIS</a:t>
            </a:r>
            <a:r>
              <a:rPr dirty="0" sz="2400" spc="-30" b="1">
                <a:latin typeface="Calibri"/>
                <a:cs typeface="Calibri"/>
              </a:rPr>
              <a:t>E</a:t>
            </a:r>
            <a:r>
              <a:rPr dirty="0" sz="2400" b="1">
                <a:latin typeface="Calibri"/>
                <a:cs typeface="Calibri"/>
              </a:rPr>
              <a:t>S</a:t>
            </a:r>
            <a:r>
              <a:rPr dirty="0" sz="2400" spc="-110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1.3: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9020" y="3694938"/>
            <a:ext cx="54324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find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domain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range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each</a:t>
            </a:r>
            <a:r>
              <a:rPr dirty="0" sz="2400" spc="-6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function.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4419" y="4283964"/>
            <a:ext cx="4910328" cy="20955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1395" y="640080"/>
            <a:ext cx="7946135" cy="2171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130" y="0"/>
            <a:ext cx="8845550" cy="6058535"/>
          </a:xfrm>
          <a:prstGeom prst="rect">
            <a:avLst/>
          </a:prstGeom>
        </p:spPr>
        <p:txBody>
          <a:bodyPr wrap="square" lIns="0" tIns="126364" rIns="0" bIns="0" rtlCol="0" vert="horz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94"/>
              </a:spcBef>
              <a:buFont typeface="Calibri"/>
              <a:buChar char="•"/>
              <a:tabLst>
                <a:tab pos="272415" algn="l"/>
              </a:tabLst>
            </a:pPr>
            <a:r>
              <a:rPr dirty="0" sz="2800" spc="-30" b="1">
                <a:latin typeface="Calibri"/>
                <a:cs typeface="Calibri"/>
              </a:rPr>
              <a:t>Graphs</a:t>
            </a:r>
            <a:r>
              <a:rPr dirty="0" sz="2800" spc="-3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of</a:t>
            </a:r>
            <a:r>
              <a:rPr dirty="0" sz="2800" spc="5" b="1">
                <a:latin typeface="Calibri"/>
                <a:cs typeface="Calibri"/>
              </a:rPr>
              <a:t> </a:t>
            </a:r>
            <a:r>
              <a:rPr dirty="0" sz="2800" spc="-5" b="1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12700" marR="5080" indent="114300">
              <a:lnSpc>
                <a:spcPct val="97500"/>
              </a:lnSpc>
              <a:spcBef>
                <a:spcPts val="880"/>
              </a:spcBef>
              <a:tabLst>
                <a:tab pos="2736215" algn="l"/>
              </a:tabLst>
            </a:pPr>
            <a:r>
              <a:rPr dirty="0" sz="2400">
                <a:latin typeface="Times New Roman"/>
                <a:cs typeface="Times New Roman"/>
              </a:rPr>
              <a:t>If ƒ is a </a:t>
            </a:r>
            <a:r>
              <a:rPr dirty="0" sz="2400" spc="-5">
                <a:latin typeface="Times New Roman"/>
                <a:cs typeface="Times New Roman"/>
              </a:rPr>
              <a:t>function </a:t>
            </a:r>
            <a:r>
              <a:rPr dirty="0" sz="2400">
                <a:latin typeface="Times New Roman"/>
                <a:cs typeface="Times New Roman"/>
              </a:rPr>
              <a:t>with </a:t>
            </a:r>
            <a:r>
              <a:rPr dirty="0" sz="2400" spc="-5">
                <a:latin typeface="Times New Roman"/>
                <a:cs typeface="Times New Roman"/>
              </a:rPr>
              <a:t>domain </a:t>
            </a:r>
            <a:r>
              <a:rPr dirty="0" sz="2500" spc="-25" i="1">
                <a:latin typeface="Times New Roman"/>
                <a:cs typeface="Times New Roman"/>
              </a:rPr>
              <a:t>D</a:t>
            </a:r>
            <a:r>
              <a:rPr dirty="0" sz="2400" spc="-25">
                <a:latin typeface="Times New Roman"/>
                <a:cs typeface="Times New Roman"/>
              </a:rPr>
              <a:t>, </a:t>
            </a:r>
            <a:r>
              <a:rPr dirty="0" sz="2400">
                <a:latin typeface="Times New Roman"/>
                <a:cs typeface="Times New Roman"/>
              </a:rPr>
              <a:t>its </a:t>
            </a:r>
            <a:r>
              <a:rPr dirty="0" sz="2400" b="1">
                <a:latin typeface="Times New Roman"/>
                <a:cs typeface="Times New Roman"/>
              </a:rPr>
              <a:t>graph </a:t>
            </a:r>
            <a:r>
              <a:rPr dirty="0" sz="2400">
                <a:latin typeface="Times New Roman"/>
                <a:cs typeface="Times New Roman"/>
              </a:rPr>
              <a:t>consists of the points in the 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Cart</a:t>
            </a:r>
            <a:r>
              <a:rPr dirty="0" sz="2400" spc="-5">
                <a:latin typeface="Times New Roman"/>
                <a:cs typeface="Times New Roman"/>
              </a:rPr>
              <a:t>es</a:t>
            </a:r>
            <a:r>
              <a:rPr dirty="0" sz="2400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an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plane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whose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coo</a:t>
            </a:r>
            <a:r>
              <a:rPr dirty="0" sz="2400" spc="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dina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 spc="-5">
                <a:latin typeface="Times New Roman"/>
                <a:cs typeface="Times New Roman"/>
              </a:rPr>
              <a:t>es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are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 inpu</a:t>
            </a:r>
            <a:r>
              <a:rPr dirty="0" sz="2400" spc="1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-output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pai</a:t>
            </a:r>
            <a:r>
              <a:rPr dirty="0" sz="2400" spc="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for ƒ. In</a:t>
            </a:r>
            <a:r>
              <a:rPr dirty="0" sz="2400" spc="-18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set  </a:t>
            </a:r>
            <a:r>
              <a:rPr dirty="0" sz="2400">
                <a:latin typeface="Times New Roman"/>
                <a:cs typeface="Times New Roman"/>
              </a:rPr>
              <a:t>nota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ion,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</a:t>
            </a:r>
            <a:r>
              <a:rPr dirty="0" sz="2400" spc="-5">
                <a:latin typeface="Times New Roman"/>
                <a:cs typeface="Times New Roman"/>
              </a:rPr>
              <a:t>s</a:t>
            </a:r>
            <a:r>
              <a:rPr dirty="0" sz="2400">
                <a:latin typeface="Times New Roman"/>
                <a:cs typeface="Times New Roman"/>
              </a:rPr>
              <a:t>	{(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x </a:t>
            </a:r>
            <a:r>
              <a:rPr dirty="0" sz="2400" spc="10">
                <a:latin typeface="Times New Roman"/>
                <a:cs typeface="Times New Roman"/>
              </a:rPr>
              <a:t>,ƒ</a:t>
            </a:r>
            <a:r>
              <a:rPr dirty="0" sz="2400" spc="15">
                <a:latin typeface="Times New Roman"/>
                <a:cs typeface="Times New Roman"/>
              </a:rPr>
              <a:t>(</a:t>
            </a:r>
            <a:r>
              <a:rPr dirty="0" sz="2500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)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|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x </a:t>
            </a:r>
            <a:r>
              <a:rPr dirty="0" sz="2500" spc="-5" i="1">
                <a:latin typeface="Times New Roman"/>
                <a:cs typeface="Times New Roman"/>
              </a:rPr>
              <a:t>ϵ</a:t>
            </a:r>
            <a:r>
              <a:rPr dirty="0" sz="2500" spc="-75" i="1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D</a:t>
            </a:r>
            <a:r>
              <a:rPr dirty="0" sz="2500" spc="-16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}.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 spc="-254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o</a:t>
            </a:r>
            <a:r>
              <a:rPr dirty="0" sz="2400" spc="-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 </a:t>
            </a:r>
            <a:r>
              <a:rPr dirty="0" sz="2400" spc="-15">
                <a:latin typeface="Times New Roman"/>
                <a:cs typeface="Times New Roman"/>
              </a:rPr>
              <a:t>f</a:t>
            </a:r>
            <a:r>
              <a:rPr dirty="0" sz="2400">
                <a:latin typeface="Times New Roman"/>
                <a:cs typeface="Times New Roman"/>
              </a:rPr>
              <a:t>unct</a:t>
            </a:r>
            <a:r>
              <a:rPr dirty="0" sz="2400" spc="5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on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we  </a:t>
            </a:r>
            <a:r>
              <a:rPr dirty="0" sz="2400">
                <a:latin typeface="Times New Roman"/>
                <a:cs typeface="Times New Roman"/>
              </a:rPr>
              <a:t>need,</a:t>
            </a:r>
            <a:endParaRPr sz="2400">
              <a:latin typeface="Times New Roman"/>
              <a:cs typeface="Times New Roman"/>
            </a:endParaRPr>
          </a:p>
          <a:p>
            <a:pPr lvl="1" marL="850900" indent="-305435">
              <a:lnSpc>
                <a:spcPct val="100000"/>
              </a:lnSpc>
              <a:spcBef>
                <a:spcPts val="560"/>
              </a:spcBef>
              <a:buAutoNum type="arabicPeriod"/>
              <a:tabLst>
                <a:tab pos="851535" algn="l"/>
              </a:tabLst>
            </a:pPr>
            <a:r>
              <a:rPr dirty="0" sz="2400">
                <a:latin typeface="Times New Roman"/>
                <a:cs typeface="Times New Roman"/>
              </a:rPr>
              <a:t>Make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 table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500" spc="-50" i="1">
                <a:latin typeface="Times New Roman"/>
                <a:cs typeface="Times New Roman"/>
              </a:rPr>
              <a:t>xy-pairs</a:t>
            </a:r>
            <a:r>
              <a:rPr dirty="0" sz="2500" spc="-25" i="1">
                <a:latin typeface="Times New Roman"/>
                <a:cs typeface="Times New Roman"/>
              </a:rPr>
              <a:t> </a:t>
            </a:r>
            <a:r>
              <a:rPr dirty="0" sz="2500" spc="-60" i="1">
                <a:latin typeface="Times New Roman"/>
                <a:cs typeface="Times New Roman"/>
              </a:rPr>
              <a:t>that</a:t>
            </a:r>
            <a:r>
              <a:rPr dirty="0" sz="2500" spc="-160" i="1">
                <a:latin typeface="Times New Roman"/>
                <a:cs typeface="Times New Roman"/>
              </a:rPr>
              <a:t> </a:t>
            </a:r>
            <a:r>
              <a:rPr dirty="0" sz="2500" spc="-25" i="1">
                <a:latin typeface="Times New Roman"/>
                <a:cs typeface="Times New Roman"/>
              </a:rPr>
              <a:t>satisfy</a:t>
            </a:r>
            <a:r>
              <a:rPr dirty="0" sz="2500" spc="20" i="1">
                <a:latin typeface="Times New Roman"/>
                <a:cs typeface="Times New Roman"/>
              </a:rPr>
              <a:t> </a:t>
            </a:r>
            <a:r>
              <a:rPr dirty="0" sz="2500" spc="-35" i="1">
                <a:latin typeface="Times New Roman"/>
                <a:cs typeface="Times New Roman"/>
              </a:rPr>
              <a:t>the</a:t>
            </a:r>
            <a:r>
              <a:rPr dirty="0" sz="2500" spc="-80" i="1">
                <a:latin typeface="Times New Roman"/>
                <a:cs typeface="Times New Roman"/>
              </a:rPr>
              <a:t> </a:t>
            </a:r>
            <a:r>
              <a:rPr dirty="0" sz="2500" spc="-25" i="1">
                <a:latin typeface="Times New Roman"/>
                <a:cs typeface="Times New Roman"/>
              </a:rPr>
              <a:t>function</a:t>
            </a:r>
            <a:r>
              <a:rPr dirty="0" sz="2500" spc="-75" i="1">
                <a:latin typeface="Times New Roman"/>
                <a:cs typeface="Times New Roman"/>
              </a:rPr>
              <a:t> </a:t>
            </a:r>
            <a:r>
              <a:rPr dirty="0" sz="2500" spc="-50" i="1">
                <a:latin typeface="Times New Roman"/>
                <a:cs typeface="Times New Roman"/>
              </a:rPr>
              <a:t>rule.</a:t>
            </a:r>
            <a:endParaRPr sz="2500">
              <a:latin typeface="Times New Roman"/>
              <a:cs typeface="Times New Roman"/>
            </a:endParaRPr>
          </a:p>
          <a:p>
            <a:pPr lvl="1" marL="850900" indent="-305435">
              <a:lnSpc>
                <a:spcPct val="100000"/>
              </a:lnSpc>
              <a:spcBef>
                <a:spcPts val="505"/>
              </a:spcBef>
              <a:buAutoNum type="arabicPeriod"/>
              <a:tabLst>
                <a:tab pos="851535" algn="l"/>
              </a:tabLst>
            </a:pPr>
            <a:r>
              <a:rPr dirty="0" sz="2400">
                <a:latin typeface="Times New Roman"/>
                <a:cs typeface="Times New Roman"/>
              </a:rPr>
              <a:t>Plot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points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Times New Roman"/>
                <a:cs typeface="Times New Roman"/>
              </a:rPr>
              <a:t>(</a:t>
            </a:r>
            <a:r>
              <a:rPr dirty="0" sz="2500" spc="10" i="1">
                <a:latin typeface="Times New Roman"/>
                <a:cs typeface="Times New Roman"/>
              </a:rPr>
              <a:t>x,</a:t>
            </a:r>
            <a:r>
              <a:rPr dirty="0" sz="2500" spc="-40" i="1">
                <a:latin typeface="Times New Roman"/>
                <a:cs typeface="Times New Roman"/>
              </a:rPr>
              <a:t> </a:t>
            </a:r>
            <a:r>
              <a:rPr dirty="0" sz="2500" i="1">
                <a:latin typeface="Times New Roman"/>
                <a:cs typeface="Times New Roman"/>
              </a:rPr>
              <a:t>y).</a:t>
            </a:r>
            <a:endParaRPr sz="2500">
              <a:latin typeface="Times New Roman"/>
              <a:cs typeface="Times New Roman"/>
            </a:endParaRPr>
          </a:p>
          <a:p>
            <a:pPr lvl="1" marL="12700" marR="440055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546100" algn="l"/>
                <a:tab pos="546735" algn="l"/>
              </a:tabLst>
            </a:pPr>
            <a:r>
              <a:rPr dirty="0" sz="2400" spc="-5">
                <a:latin typeface="Times New Roman"/>
                <a:cs typeface="Times New Roman"/>
              </a:rPr>
              <a:t>Draw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smooth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curve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through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plotted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points.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Label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curve </a:t>
            </a:r>
            <a:r>
              <a:rPr dirty="0" sz="2400" spc="-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with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its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equation.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1798955" algn="l"/>
              </a:tabLst>
            </a:pPr>
            <a:r>
              <a:rPr dirty="0" sz="2400" spc="-5" b="1">
                <a:latin typeface="Times New Roman"/>
                <a:cs typeface="Times New Roman"/>
              </a:rPr>
              <a:t>Example</a:t>
            </a:r>
            <a:r>
              <a:rPr dirty="0" sz="2400" spc="5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2:	</a:t>
            </a:r>
            <a:r>
              <a:rPr dirty="0" sz="2400">
                <a:latin typeface="Times New Roman"/>
                <a:cs typeface="Times New Roman"/>
              </a:rPr>
              <a:t>Sketching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</a:t>
            </a:r>
            <a:r>
              <a:rPr dirty="0" sz="2400" spc="-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endParaRPr sz="2400">
              <a:latin typeface="Times New Roman"/>
              <a:cs typeface="Times New Roman"/>
            </a:endParaRPr>
          </a:p>
          <a:p>
            <a:pPr lvl="2" marL="698500" indent="-305435">
              <a:lnSpc>
                <a:spcPct val="100000"/>
              </a:lnSpc>
              <a:spcBef>
                <a:spcPts val="500"/>
              </a:spcBef>
              <a:buFont typeface="Times New Roman"/>
              <a:buAutoNum type="arabicPeriod"/>
              <a:tabLst>
                <a:tab pos="699135" algn="l"/>
              </a:tabLst>
            </a:pP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function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15">
                <a:latin typeface="Times New Roman"/>
                <a:cs typeface="Times New Roman"/>
              </a:rPr>
              <a:t>ƒ(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)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x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+</a:t>
            </a:r>
            <a:r>
              <a:rPr dirty="0" sz="2400" spc="-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2400" b="1">
                <a:latin typeface="Times New Roman"/>
                <a:cs typeface="Times New Roman"/>
              </a:rPr>
              <a:t>Solution:</a:t>
            </a:r>
            <a:r>
              <a:rPr dirty="0" sz="2400" spc="-15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function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15">
                <a:latin typeface="Times New Roman"/>
                <a:cs typeface="Times New Roman"/>
              </a:rPr>
              <a:t>ƒ(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 spc="15">
                <a:latin typeface="Times New Roman"/>
                <a:cs typeface="Times New Roman"/>
              </a:rPr>
              <a:t>)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x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+</a:t>
            </a:r>
            <a:r>
              <a:rPr dirty="0" sz="2400" spc="-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spcBef>
                <a:spcPts val="505"/>
              </a:spcBef>
            </a:pP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</a:t>
            </a:r>
            <a:r>
              <a:rPr dirty="0" sz="2400" spc="5">
                <a:latin typeface="Times New Roman"/>
                <a:cs typeface="Times New Roman"/>
              </a:rPr>
              <a:t>h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s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>
                <a:latin typeface="Times New Roman"/>
                <a:cs typeface="Times New Roman"/>
              </a:rPr>
              <a:t>t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of po</a:t>
            </a:r>
            <a:r>
              <a:rPr dirty="0" sz="2400" spc="5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nt</a:t>
            </a:r>
            <a:r>
              <a:rPr dirty="0" sz="2400" spc="-5">
                <a:latin typeface="Times New Roman"/>
                <a:cs typeface="Times New Roman"/>
              </a:rPr>
              <a:t>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wit</a:t>
            </a:r>
            <a:r>
              <a:rPr dirty="0" sz="2400">
                <a:latin typeface="Times New Roman"/>
                <a:cs typeface="Times New Roman"/>
              </a:rPr>
              <a:t>h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co</a:t>
            </a:r>
            <a:r>
              <a:rPr dirty="0" sz="2400" spc="5">
                <a:latin typeface="Times New Roman"/>
                <a:cs typeface="Times New Roman"/>
              </a:rPr>
              <a:t>o</a:t>
            </a:r>
            <a:r>
              <a:rPr dirty="0" sz="2400">
                <a:latin typeface="Times New Roman"/>
                <a:cs typeface="Times New Roman"/>
              </a:rPr>
              <a:t>rd</a:t>
            </a:r>
            <a:r>
              <a:rPr dirty="0" sz="2400" spc="5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na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 spc="-5">
                <a:latin typeface="Times New Roman"/>
                <a:cs typeface="Times New Roman"/>
              </a:rPr>
              <a:t>es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 spc="40">
                <a:latin typeface="Times New Roman"/>
                <a:cs typeface="Times New Roman"/>
              </a:rPr>
              <a:t>(</a:t>
            </a:r>
            <a:r>
              <a:rPr dirty="0" sz="2500" spc="15" i="1">
                <a:latin typeface="Times New Roman"/>
                <a:cs typeface="Times New Roman"/>
              </a:rPr>
              <a:t>x</a:t>
            </a:r>
            <a:r>
              <a:rPr dirty="0" sz="2400">
                <a:latin typeface="Times New Roman"/>
                <a:cs typeface="Times New Roman"/>
              </a:rPr>
              <a:t>,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500" spc="35" i="1">
                <a:latin typeface="Times New Roman"/>
                <a:cs typeface="Times New Roman"/>
              </a:rPr>
              <a:t>y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for</a:t>
            </a:r>
            <a:r>
              <a:rPr dirty="0" sz="2400" spc="-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which</a:t>
            </a:r>
            <a:endParaRPr sz="24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spcBef>
                <a:spcPts val="495"/>
              </a:spcBef>
            </a:pPr>
            <a:r>
              <a:rPr dirty="0" sz="2500" spc="-5" i="1">
                <a:latin typeface="Times New Roman"/>
                <a:cs typeface="Times New Roman"/>
              </a:rPr>
              <a:t>y</a:t>
            </a:r>
            <a:r>
              <a:rPr dirty="0" sz="2500" spc="185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500" spc="-5" i="1">
                <a:latin typeface="Times New Roman"/>
                <a:cs typeface="Times New Roman"/>
              </a:rPr>
              <a:t>x</a:t>
            </a:r>
            <a:r>
              <a:rPr dirty="0" sz="2500" spc="185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+ 2.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 spc="-5">
                <a:latin typeface="Times New Roman"/>
                <a:cs typeface="Times New Roman"/>
              </a:rPr>
              <a:t>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graph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is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ske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ched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</a:t>
            </a:r>
            <a:r>
              <a:rPr dirty="0" sz="2400" spc="-3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Figure.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1200" y="3581400"/>
            <a:ext cx="2759963" cy="230581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5843" y="188976"/>
            <a:ext cx="8411210" cy="3554095"/>
            <a:chOff x="275843" y="188976"/>
            <a:chExt cx="8411210" cy="3554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5843" y="188976"/>
              <a:ext cx="6387083" cy="355396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8252" y="304800"/>
              <a:ext cx="2098548" cy="2706624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10200" y="4027932"/>
            <a:ext cx="3465576" cy="25283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Iman</dc:creator>
  <dc:title>UNIVERSITY OF TECHNOLOGY MATERIAL ENGINEERING DEPT.  MATHEMATICS  Dr. Mohammed Ramidh</dc:title>
  <dcterms:created xsi:type="dcterms:W3CDTF">2021-09-20T19:30:57Z</dcterms:created>
  <dcterms:modified xsi:type="dcterms:W3CDTF">2021-09-20T19:30:57Z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2021-09-20T00:00:00Z</vt:filetime>
  </property>
</Properties>
</file>